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3" r:id="rId8"/>
    <p:sldId id="262" r:id="rId9"/>
    <p:sldId id="264" r:id="rId10"/>
    <p:sldId id="265" r:id="rId11"/>
    <p:sldId id="266" r:id="rId12"/>
    <p:sldId id="267" r:id="rId13"/>
    <p:sldId id="268" r:id="rId14"/>
    <p:sldId id="269" r:id="rId15"/>
    <p:sldId id="281" r:id="rId16"/>
    <p:sldId id="270" r:id="rId17"/>
    <p:sldId id="271" r:id="rId18"/>
    <p:sldId id="272" r:id="rId19"/>
    <p:sldId id="273" r:id="rId20"/>
    <p:sldId id="274" r:id="rId21"/>
    <p:sldId id="275" r:id="rId22"/>
    <p:sldId id="276" r:id="rId23"/>
    <p:sldId id="277" r:id="rId24"/>
    <p:sldId id="278" r:id="rId25"/>
    <p:sldId id="279" r:id="rId26"/>
    <p:sldId id="284" r:id="rId27"/>
    <p:sldId id="285" r:id="rId28"/>
    <p:sldId id="283" r:id="rId29"/>
    <p:sldId id="289" r:id="rId30"/>
    <p:sldId id="280" r:id="rId31"/>
    <p:sldId id="288" r:id="rId32"/>
    <p:sldId id="291"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8" autoAdjust="0"/>
    <p:restoredTop sz="94660"/>
  </p:normalViewPr>
  <p:slideViewPr>
    <p:cSldViewPr snapToGrid="0">
      <p:cViewPr varScale="1">
        <p:scale>
          <a:sx n="65" d="100"/>
          <a:sy n="65" d="100"/>
        </p:scale>
        <p:origin x="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3F3539-7194-40B2-8440-CE70A6A53308}"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1A33B-371B-4579-8F80-874967D63C05}" type="slidenum">
              <a:rPr lang="en-US" smtClean="0"/>
              <a:t>‹#›</a:t>
            </a:fld>
            <a:endParaRPr lang="en-US"/>
          </a:p>
        </p:txBody>
      </p:sp>
    </p:spTree>
    <p:extLst>
      <p:ext uri="{BB962C8B-B14F-4D97-AF65-F5344CB8AC3E}">
        <p14:creationId xmlns:p14="http://schemas.microsoft.com/office/powerpoint/2010/main" val="4014337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3F3539-7194-40B2-8440-CE70A6A53308}"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1A33B-371B-4579-8F80-874967D63C05}" type="slidenum">
              <a:rPr lang="en-US" smtClean="0"/>
              <a:t>‹#›</a:t>
            </a:fld>
            <a:endParaRPr lang="en-US"/>
          </a:p>
        </p:txBody>
      </p:sp>
    </p:spTree>
    <p:extLst>
      <p:ext uri="{BB962C8B-B14F-4D97-AF65-F5344CB8AC3E}">
        <p14:creationId xmlns:p14="http://schemas.microsoft.com/office/powerpoint/2010/main" val="213514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3F3539-7194-40B2-8440-CE70A6A53308}"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1A33B-371B-4579-8F80-874967D63C05}" type="slidenum">
              <a:rPr lang="en-US" smtClean="0"/>
              <a:t>‹#›</a:t>
            </a:fld>
            <a:endParaRPr lang="en-US"/>
          </a:p>
        </p:txBody>
      </p:sp>
    </p:spTree>
    <p:extLst>
      <p:ext uri="{BB962C8B-B14F-4D97-AF65-F5344CB8AC3E}">
        <p14:creationId xmlns:p14="http://schemas.microsoft.com/office/powerpoint/2010/main" val="425609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3F3539-7194-40B2-8440-CE70A6A53308}"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1A33B-371B-4579-8F80-874967D63C05}" type="slidenum">
              <a:rPr lang="en-US" smtClean="0"/>
              <a:t>‹#›</a:t>
            </a:fld>
            <a:endParaRPr lang="en-US"/>
          </a:p>
        </p:txBody>
      </p:sp>
    </p:spTree>
    <p:extLst>
      <p:ext uri="{BB962C8B-B14F-4D97-AF65-F5344CB8AC3E}">
        <p14:creationId xmlns:p14="http://schemas.microsoft.com/office/powerpoint/2010/main" val="710613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3F3539-7194-40B2-8440-CE70A6A53308}"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1A33B-371B-4579-8F80-874967D63C05}" type="slidenum">
              <a:rPr lang="en-US" smtClean="0"/>
              <a:t>‹#›</a:t>
            </a:fld>
            <a:endParaRPr lang="en-US"/>
          </a:p>
        </p:txBody>
      </p:sp>
    </p:spTree>
    <p:extLst>
      <p:ext uri="{BB962C8B-B14F-4D97-AF65-F5344CB8AC3E}">
        <p14:creationId xmlns:p14="http://schemas.microsoft.com/office/powerpoint/2010/main" val="2023354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3F3539-7194-40B2-8440-CE70A6A53308}"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1A33B-371B-4579-8F80-874967D63C05}" type="slidenum">
              <a:rPr lang="en-US" smtClean="0"/>
              <a:t>‹#›</a:t>
            </a:fld>
            <a:endParaRPr lang="en-US"/>
          </a:p>
        </p:txBody>
      </p:sp>
    </p:spTree>
    <p:extLst>
      <p:ext uri="{BB962C8B-B14F-4D97-AF65-F5344CB8AC3E}">
        <p14:creationId xmlns:p14="http://schemas.microsoft.com/office/powerpoint/2010/main" val="2957139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3F3539-7194-40B2-8440-CE70A6A53308}" type="datetimeFigureOut">
              <a:rPr lang="en-US" smtClean="0"/>
              <a:t>9/25/2019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D1A33B-371B-4579-8F80-874967D63C05}" type="slidenum">
              <a:rPr lang="en-US" smtClean="0"/>
              <a:t>‹#›</a:t>
            </a:fld>
            <a:endParaRPr lang="en-US"/>
          </a:p>
        </p:txBody>
      </p:sp>
    </p:spTree>
    <p:extLst>
      <p:ext uri="{BB962C8B-B14F-4D97-AF65-F5344CB8AC3E}">
        <p14:creationId xmlns:p14="http://schemas.microsoft.com/office/powerpoint/2010/main" val="32381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3F3539-7194-40B2-8440-CE70A6A53308}" type="datetimeFigureOut">
              <a:rPr lang="en-US" smtClean="0"/>
              <a:t>9/25/2019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D1A33B-371B-4579-8F80-874967D63C05}" type="slidenum">
              <a:rPr lang="en-US" smtClean="0"/>
              <a:t>‹#›</a:t>
            </a:fld>
            <a:endParaRPr lang="en-US"/>
          </a:p>
        </p:txBody>
      </p:sp>
    </p:spTree>
    <p:extLst>
      <p:ext uri="{BB962C8B-B14F-4D97-AF65-F5344CB8AC3E}">
        <p14:creationId xmlns:p14="http://schemas.microsoft.com/office/powerpoint/2010/main" val="2898894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3F3539-7194-40B2-8440-CE70A6A53308}" type="datetimeFigureOut">
              <a:rPr lang="en-US" smtClean="0"/>
              <a:t>9/25/2019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D1A33B-371B-4579-8F80-874967D63C05}" type="slidenum">
              <a:rPr lang="en-US" smtClean="0"/>
              <a:t>‹#›</a:t>
            </a:fld>
            <a:endParaRPr lang="en-US"/>
          </a:p>
        </p:txBody>
      </p:sp>
    </p:spTree>
    <p:extLst>
      <p:ext uri="{BB962C8B-B14F-4D97-AF65-F5344CB8AC3E}">
        <p14:creationId xmlns:p14="http://schemas.microsoft.com/office/powerpoint/2010/main" val="3862311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F3539-7194-40B2-8440-CE70A6A53308}"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1A33B-371B-4579-8F80-874967D63C05}" type="slidenum">
              <a:rPr lang="en-US" smtClean="0"/>
              <a:t>‹#›</a:t>
            </a:fld>
            <a:endParaRPr lang="en-US"/>
          </a:p>
        </p:txBody>
      </p:sp>
    </p:spTree>
    <p:extLst>
      <p:ext uri="{BB962C8B-B14F-4D97-AF65-F5344CB8AC3E}">
        <p14:creationId xmlns:p14="http://schemas.microsoft.com/office/powerpoint/2010/main" val="36265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F3539-7194-40B2-8440-CE70A6A53308}"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1A33B-371B-4579-8F80-874967D63C05}" type="slidenum">
              <a:rPr lang="en-US" smtClean="0"/>
              <a:t>‹#›</a:t>
            </a:fld>
            <a:endParaRPr lang="en-US"/>
          </a:p>
        </p:txBody>
      </p:sp>
    </p:spTree>
    <p:extLst>
      <p:ext uri="{BB962C8B-B14F-4D97-AF65-F5344CB8AC3E}">
        <p14:creationId xmlns:p14="http://schemas.microsoft.com/office/powerpoint/2010/main" val="535930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3F3539-7194-40B2-8440-CE70A6A53308}" type="datetimeFigureOut">
              <a:rPr lang="en-US" smtClean="0"/>
              <a:t>9/25/2019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1A33B-371B-4579-8F80-874967D63C05}" type="slidenum">
              <a:rPr lang="en-US" smtClean="0"/>
              <a:t>‹#›</a:t>
            </a:fld>
            <a:endParaRPr lang="en-US"/>
          </a:p>
        </p:txBody>
      </p:sp>
    </p:spTree>
    <p:extLst>
      <p:ext uri="{BB962C8B-B14F-4D97-AF65-F5344CB8AC3E}">
        <p14:creationId xmlns:p14="http://schemas.microsoft.com/office/powerpoint/2010/main" val="1837359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fda.gov/news-events/press-announcements/fda-approves-new-oral-testosterone-capsule-treatment-men-certain-forms-hypogonadis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53" y="320511"/>
            <a:ext cx="10481198" cy="5936719"/>
          </a:xfrm>
          <a:prstGeom prst="rect">
            <a:avLst/>
          </a:prstGeom>
        </p:spPr>
      </p:pic>
    </p:spTree>
    <p:extLst>
      <p:ext uri="{BB962C8B-B14F-4D97-AF65-F5344CB8AC3E}">
        <p14:creationId xmlns:p14="http://schemas.microsoft.com/office/powerpoint/2010/main" val="1242520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
        <p:nvSpPr>
          <p:cNvPr id="2" name="Title 1"/>
          <p:cNvSpPr>
            <a:spLocks noGrp="1"/>
          </p:cNvSpPr>
          <p:nvPr>
            <p:ph type="title"/>
          </p:nvPr>
        </p:nvSpPr>
        <p:spPr>
          <a:xfrm>
            <a:off x="838200" y="365125"/>
            <a:ext cx="10515600" cy="779463"/>
          </a:xfrm>
        </p:spPr>
        <p:txBody>
          <a:bodyPr/>
          <a:lstStyle/>
          <a:p>
            <a:pPr algn="ctr"/>
            <a:r>
              <a:rPr lang="en-US" b="1" dirty="0"/>
              <a:t>Causal vs Correlation</a:t>
            </a:r>
            <a:endParaRPr lang="en-US" dirty="0"/>
          </a:p>
        </p:txBody>
      </p:sp>
      <p:sp>
        <p:nvSpPr>
          <p:cNvPr id="3" name="Content Placeholder 2"/>
          <p:cNvSpPr>
            <a:spLocks noGrp="1"/>
          </p:cNvSpPr>
          <p:nvPr>
            <p:ph idx="1"/>
          </p:nvPr>
        </p:nvSpPr>
        <p:spPr>
          <a:xfrm>
            <a:off x="838200" y="1318504"/>
            <a:ext cx="10515600" cy="4752358"/>
          </a:xfrm>
        </p:spPr>
        <p:txBody>
          <a:bodyPr>
            <a:normAutofit fontScale="92500" lnSpcReduction="10000"/>
          </a:bodyPr>
          <a:lstStyle/>
          <a:p>
            <a:pPr marL="0" indent="0">
              <a:buNone/>
            </a:pPr>
            <a:r>
              <a:rPr lang="en-US" b="1" dirty="0"/>
              <a:t>Does Fire Fighting Cause Low-T?</a:t>
            </a:r>
            <a:endParaRPr lang="en-US" dirty="0"/>
          </a:p>
          <a:p>
            <a:r>
              <a:rPr lang="en-US" dirty="0" smtClean="0"/>
              <a:t>A </a:t>
            </a:r>
            <a:r>
              <a:rPr lang="en-US" b="1" dirty="0" smtClean="0"/>
              <a:t>correlation </a:t>
            </a:r>
            <a:r>
              <a:rPr lang="en-US" dirty="0" smtClean="0"/>
              <a:t>is </a:t>
            </a:r>
            <a:r>
              <a:rPr lang="en-US" dirty="0"/>
              <a:t>a measure or degree of relationship between two variables. A set of data can be positively correlated, negatively correlated or not correlated at all. As one set of values increases the other set tends to increase then it is called a positive correlation.</a:t>
            </a:r>
          </a:p>
          <a:p>
            <a:r>
              <a:rPr lang="en-US" dirty="0" smtClean="0"/>
              <a:t>A </a:t>
            </a:r>
            <a:r>
              <a:rPr lang="en-US" b="1" dirty="0" smtClean="0"/>
              <a:t>causal relation </a:t>
            </a:r>
            <a:r>
              <a:rPr lang="en-US" dirty="0" smtClean="0"/>
              <a:t>between </a:t>
            </a:r>
            <a:r>
              <a:rPr lang="en-US" dirty="0"/>
              <a:t>two events exists if the occurrence of the first causes the other. The first event is called the cause and the second event is called the effect. </a:t>
            </a:r>
          </a:p>
          <a:p>
            <a:r>
              <a:rPr lang="en-US" dirty="0" smtClean="0"/>
              <a:t>A </a:t>
            </a:r>
            <a:r>
              <a:rPr lang="en-US" dirty="0"/>
              <a:t>correlation between two variables does not imply causation. On the other hand, if there is a causal relationship between two variables, they must be correlated.</a:t>
            </a:r>
          </a:p>
          <a:p>
            <a:r>
              <a:rPr lang="en-US" dirty="0" smtClean="0"/>
              <a:t>At </a:t>
            </a:r>
            <a:r>
              <a:rPr lang="en-US" dirty="0"/>
              <a:t>this time there is not evidence to support the argument that there is a causal relationship between fire fighting and Low-T.</a:t>
            </a:r>
          </a:p>
        </p:txBody>
      </p:sp>
    </p:spTree>
    <p:extLst>
      <p:ext uri="{BB962C8B-B14F-4D97-AF65-F5344CB8AC3E}">
        <p14:creationId xmlns:p14="http://schemas.microsoft.com/office/powerpoint/2010/main" val="1265667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690677"/>
          </a:xfrm>
        </p:spPr>
        <p:txBody>
          <a:bodyPr>
            <a:normAutofit fontScale="90000"/>
          </a:bodyPr>
          <a:lstStyle/>
          <a:p>
            <a:pPr algn="ctr"/>
            <a:r>
              <a:rPr lang="en-US" b="1" dirty="0"/>
              <a:t>Causes of </a:t>
            </a:r>
            <a:r>
              <a:rPr lang="en-US" sz="4900" b="1" dirty="0"/>
              <a:t>Testosterone</a:t>
            </a:r>
            <a:r>
              <a:rPr lang="en-US" b="1" dirty="0"/>
              <a:t> Deficiency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31277" y="1055801"/>
            <a:ext cx="6729446" cy="4787960"/>
          </a:xfrm>
        </p:spPr>
      </p:pic>
    </p:spTree>
    <p:extLst>
      <p:ext uri="{BB962C8B-B14F-4D97-AF65-F5344CB8AC3E}">
        <p14:creationId xmlns:p14="http://schemas.microsoft.com/office/powerpoint/2010/main" val="3473968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9463"/>
          </a:xfrm>
        </p:spPr>
        <p:txBody>
          <a:bodyPr/>
          <a:lstStyle/>
          <a:p>
            <a:pPr algn="ctr"/>
            <a:r>
              <a:rPr lang="en-US" b="1" dirty="0"/>
              <a:t>Causes of Testosterone Deficiency</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6672" y="1371337"/>
            <a:ext cx="10032828" cy="4245675"/>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Tree>
    <p:extLst>
      <p:ext uri="{BB962C8B-B14F-4D97-AF65-F5344CB8AC3E}">
        <p14:creationId xmlns:p14="http://schemas.microsoft.com/office/powerpoint/2010/main" val="2129192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1344"/>
            <a:ext cx="10515600" cy="638175"/>
          </a:xfrm>
        </p:spPr>
        <p:txBody>
          <a:bodyPr>
            <a:normAutofit fontScale="90000"/>
          </a:bodyPr>
          <a:lstStyle/>
          <a:p>
            <a:pPr algn="ctr"/>
            <a:r>
              <a:rPr lang="en-US" b="1" dirty="0"/>
              <a:t>Causes of </a:t>
            </a:r>
            <a:r>
              <a:rPr lang="en-US" sz="4900" b="1" dirty="0"/>
              <a:t>Testosterone</a:t>
            </a:r>
            <a:r>
              <a:rPr lang="en-US" b="1" dirty="0"/>
              <a:t> </a:t>
            </a:r>
            <a:r>
              <a:rPr lang="en-US" b="1" dirty="0" smtClean="0"/>
              <a:t>Deficiency</a:t>
            </a:r>
            <a:endParaRPr lang="en-US" dirty="0"/>
          </a:p>
        </p:txBody>
      </p:sp>
      <p:pic>
        <p:nvPicPr>
          <p:cNvPr id="5" name="Content Placeholder 4"/>
          <p:cNvPicPr>
            <a:picLocks noGrp="1" noChangeAspect="1"/>
          </p:cNvPicPr>
          <p:nvPr>
            <p:ph idx="1"/>
          </p:nvPr>
        </p:nvPicPr>
        <p:blipFill>
          <a:blip r:embed="rId2"/>
          <a:stretch>
            <a:fillRect/>
          </a:stretch>
        </p:blipFill>
        <p:spPr>
          <a:xfrm>
            <a:off x="838200" y="1360488"/>
            <a:ext cx="3904307" cy="435133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
        <p:nvSpPr>
          <p:cNvPr id="6" name="Rectangle 5"/>
          <p:cNvSpPr/>
          <p:nvPr/>
        </p:nvSpPr>
        <p:spPr>
          <a:xfrm>
            <a:off x="5972174" y="1173277"/>
            <a:ext cx="4826000" cy="584775"/>
          </a:xfrm>
          <a:prstGeom prst="rect">
            <a:avLst/>
          </a:prstGeom>
        </p:spPr>
        <p:txBody>
          <a:bodyPr wrap="square">
            <a:spAutoFit/>
          </a:bodyPr>
          <a:lstStyle/>
          <a:p>
            <a:r>
              <a:rPr lang="en-US" sz="3200" b="1" i="0" u="none" strike="noStrike" baseline="0" dirty="0" smtClean="0">
                <a:solidFill>
                  <a:srgbClr val="C00000"/>
                </a:solidFill>
                <a:latin typeface="Arial" panose="020B0604020202020204" pitchFamily="34" charset="0"/>
              </a:rPr>
              <a:t>Primary Hypogonadism</a:t>
            </a:r>
            <a:endParaRPr lang="en-US" sz="3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9874" y="1824020"/>
            <a:ext cx="5673726" cy="3400434"/>
          </a:xfrm>
          <a:prstGeom prst="rect">
            <a:avLst/>
          </a:prstGeom>
        </p:spPr>
      </p:pic>
      <p:sp>
        <p:nvSpPr>
          <p:cNvPr id="8" name="Rectangle 7"/>
          <p:cNvSpPr/>
          <p:nvPr/>
        </p:nvSpPr>
        <p:spPr>
          <a:xfrm>
            <a:off x="5665787" y="5311805"/>
            <a:ext cx="6196013" cy="369332"/>
          </a:xfrm>
          <a:prstGeom prst="rect">
            <a:avLst/>
          </a:prstGeom>
        </p:spPr>
        <p:txBody>
          <a:bodyPr wrap="square">
            <a:spAutoFit/>
          </a:bodyPr>
          <a:lstStyle/>
          <a:p>
            <a:r>
              <a:rPr lang="en-US" sz="900" b="0" i="0" u="none" strike="noStrike" dirty="0" smtClean="0">
                <a:solidFill>
                  <a:srgbClr val="000000"/>
                </a:solidFill>
                <a:latin typeface="Arial" panose="020B0604020202020204" pitchFamily="34" charset="0"/>
              </a:rPr>
              <a:t>Clinical Features and Diagnosis of Male Hypogonadism.” </a:t>
            </a:r>
            <a:r>
              <a:rPr lang="en-US" sz="900" b="0" i="0" u="none" strike="noStrike" dirty="0" err="1" smtClean="0">
                <a:solidFill>
                  <a:srgbClr val="000000"/>
                </a:solidFill>
                <a:latin typeface="Arial" panose="020B0604020202020204" pitchFamily="34" charset="0"/>
              </a:rPr>
              <a:t>UpToDate</a:t>
            </a:r>
            <a:r>
              <a:rPr lang="en-US" sz="900" b="0" i="0" u="none" strike="noStrike" dirty="0" smtClean="0">
                <a:solidFill>
                  <a:srgbClr val="000000"/>
                </a:solidFill>
                <a:latin typeface="Arial" panose="020B0604020202020204" pitchFamily="34" charset="0"/>
              </a:rPr>
              <a:t>, </a:t>
            </a:r>
            <a:r>
              <a:rPr lang="en-US" sz="900" b="0" i="0" u="none" strike="noStrike" dirty="0" smtClean="0">
                <a:solidFill>
                  <a:srgbClr val="0462C1"/>
                </a:solidFill>
                <a:latin typeface="Arial" panose="020B0604020202020204" pitchFamily="34" charset="0"/>
              </a:rPr>
              <a:t>www.uptodate.com</a:t>
            </a:r>
          </a:p>
          <a:p>
            <a:r>
              <a:rPr lang="en-US" sz="900" b="0" i="0" u="none" strike="noStrike" dirty="0" smtClean="0">
                <a:solidFill>
                  <a:srgbClr val="000000"/>
                </a:solidFill>
                <a:latin typeface="Arial" panose="020B0604020202020204" pitchFamily="34" charset="0"/>
              </a:rPr>
              <a:t>Image source: https://ui-ex.com/explore/gonads-clipart-anatomy/</a:t>
            </a:r>
            <a:endParaRPr lang="en-US" sz="900" dirty="0"/>
          </a:p>
        </p:txBody>
      </p:sp>
    </p:spTree>
    <p:extLst>
      <p:ext uri="{BB962C8B-B14F-4D97-AF65-F5344CB8AC3E}">
        <p14:creationId xmlns:p14="http://schemas.microsoft.com/office/powerpoint/2010/main" val="1466211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3875"/>
          </a:xfrm>
        </p:spPr>
        <p:txBody>
          <a:bodyPr>
            <a:normAutofit fontScale="90000"/>
          </a:bodyPr>
          <a:lstStyle/>
          <a:p>
            <a:pPr algn="ctr"/>
            <a:r>
              <a:rPr lang="en-US" b="1" dirty="0"/>
              <a:t>Causes of </a:t>
            </a:r>
            <a:r>
              <a:rPr lang="en-US" sz="4900" b="1" dirty="0"/>
              <a:t>Testosterone</a:t>
            </a:r>
            <a:r>
              <a:rPr lang="en-US" b="1" dirty="0"/>
              <a:t> Deficiency</a:t>
            </a:r>
            <a:endParaRPr lang="en-US" dirty="0"/>
          </a:p>
        </p:txBody>
      </p:sp>
      <p:pic>
        <p:nvPicPr>
          <p:cNvPr id="5" name="Content Placeholder 4"/>
          <p:cNvPicPr>
            <a:picLocks noGrp="1" noChangeAspect="1"/>
          </p:cNvPicPr>
          <p:nvPr>
            <p:ph idx="1"/>
          </p:nvPr>
        </p:nvPicPr>
        <p:blipFill>
          <a:blip r:embed="rId2"/>
          <a:stretch>
            <a:fillRect/>
          </a:stretch>
        </p:blipFill>
        <p:spPr>
          <a:xfrm>
            <a:off x="507014" y="1767980"/>
            <a:ext cx="3507172" cy="3196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4936" y="2222500"/>
            <a:ext cx="5938764" cy="3018206"/>
          </a:xfrm>
          <a:prstGeom prst="rect">
            <a:avLst/>
          </a:prstGeom>
        </p:spPr>
      </p:pic>
      <p:sp>
        <p:nvSpPr>
          <p:cNvPr id="7" name="Rectangle 6"/>
          <p:cNvSpPr/>
          <p:nvPr/>
        </p:nvSpPr>
        <p:spPr>
          <a:xfrm>
            <a:off x="5136832" y="1336197"/>
            <a:ext cx="5416868" cy="584775"/>
          </a:xfrm>
          <a:prstGeom prst="rect">
            <a:avLst/>
          </a:prstGeom>
        </p:spPr>
        <p:txBody>
          <a:bodyPr wrap="none">
            <a:spAutoFit/>
          </a:bodyPr>
          <a:lstStyle/>
          <a:p>
            <a:r>
              <a:rPr lang="en-US" sz="3200" b="1" i="0" u="none" strike="noStrike" baseline="0" dirty="0" smtClean="0">
                <a:solidFill>
                  <a:srgbClr val="5B9BD4"/>
                </a:solidFill>
                <a:latin typeface="Arial" panose="020B0604020202020204" pitchFamily="34" charset="0"/>
              </a:rPr>
              <a:t>Secondary Hypogonadism</a:t>
            </a:r>
            <a:r>
              <a:rPr lang="en-US" b="1" i="0" u="none" strike="noStrike" baseline="0" dirty="0" smtClean="0">
                <a:solidFill>
                  <a:srgbClr val="5B9BD4"/>
                </a:solidFill>
                <a:latin typeface="Arial" panose="020B0604020202020204" pitchFamily="34" charset="0"/>
              </a:rPr>
              <a:t> </a:t>
            </a:r>
            <a:endParaRPr lang="en-US" dirty="0"/>
          </a:p>
        </p:txBody>
      </p:sp>
      <p:sp>
        <p:nvSpPr>
          <p:cNvPr id="8" name="Rectangle 7"/>
          <p:cNvSpPr/>
          <p:nvPr/>
        </p:nvSpPr>
        <p:spPr>
          <a:xfrm>
            <a:off x="5136832" y="5474429"/>
            <a:ext cx="8432800" cy="369332"/>
          </a:xfrm>
          <a:prstGeom prst="rect">
            <a:avLst/>
          </a:prstGeom>
        </p:spPr>
        <p:txBody>
          <a:bodyPr wrap="square">
            <a:spAutoFit/>
          </a:bodyPr>
          <a:lstStyle/>
          <a:p>
            <a:r>
              <a:rPr lang="en-US" sz="900" b="0" i="0" u="none" strike="noStrike" baseline="0" dirty="0" smtClean="0">
                <a:solidFill>
                  <a:srgbClr val="000000"/>
                </a:solidFill>
                <a:latin typeface="Arial" panose="020B0604020202020204" pitchFamily="34" charset="0"/>
              </a:rPr>
              <a:t>Clinical Features and Diagnosis of Male Hypogonadism.” </a:t>
            </a:r>
            <a:r>
              <a:rPr lang="en-US" sz="900" b="0" i="0" u="none" strike="noStrike" baseline="0" dirty="0" err="1" smtClean="0">
                <a:solidFill>
                  <a:srgbClr val="000000"/>
                </a:solidFill>
                <a:latin typeface="Arial" panose="020B0604020202020204" pitchFamily="34" charset="0"/>
              </a:rPr>
              <a:t>UpToDate</a:t>
            </a:r>
            <a:r>
              <a:rPr lang="en-US" sz="900" b="0" i="0" u="none" strike="noStrike" baseline="0" dirty="0" smtClean="0">
                <a:solidFill>
                  <a:srgbClr val="000000"/>
                </a:solidFill>
                <a:latin typeface="Arial" panose="020B0604020202020204" pitchFamily="34" charset="0"/>
              </a:rPr>
              <a:t>, </a:t>
            </a:r>
            <a:r>
              <a:rPr lang="en-US" sz="900" b="0" i="0" u="none" strike="noStrike" baseline="0" dirty="0" smtClean="0">
                <a:solidFill>
                  <a:srgbClr val="0462C1"/>
                </a:solidFill>
                <a:latin typeface="Arial" panose="020B0604020202020204" pitchFamily="34" charset="0"/>
              </a:rPr>
              <a:t>www.uptodate.com</a:t>
            </a:r>
          </a:p>
          <a:p>
            <a:r>
              <a:rPr lang="en-US" sz="900" b="0" i="0" u="none" strike="noStrike" baseline="0" dirty="0" smtClean="0">
                <a:solidFill>
                  <a:srgbClr val="000000"/>
                </a:solidFill>
                <a:latin typeface="Arial" panose="020B0604020202020204" pitchFamily="34" charset="0"/>
              </a:rPr>
              <a:t>Image source: https://ui-ex.com/explore/gonads-clipart-anatomy/</a:t>
            </a:r>
            <a:endParaRPr lang="en-US" sz="900" dirty="0"/>
          </a:p>
        </p:txBody>
      </p:sp>
    </p:spTree>
    <p:extLst>
      <p:ext uri="{BB962C8B-B14F-4D97-AF65-F5344CB8AC3E}">
        <p14:creationId xmlns:p14="http://schemas.microsoft.com/office/powerpoint/2010/main" val="1058274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8975"/>
          </a:xfrm>
        </p:spPr>
        <p:txBody>
          <a:bodyPr>
            <a:normAutofit fontScale="90000"/>
          </a:bodyPr>
          <a:lstStyle/>
          <a:p>
            <a:pPr algn="ctr"/>
            <a:r>
              <a:rPr lang="en-US" b="1" dirty="0"/>
              <a:t>Causes of </a:t>
            </a:r>
            <a:r>
              <a:rPr lang="en-US" sz="4900" b="1" dirty="0"/>
              <a:t>Testosterone</a:t>
            </a:r>
            <a:r>
              <a:rPr lang="en-US" b="1" dirty="0"/>
              <a:t> Deficiency</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6025" y="2445257"/>
            <a:ext cx="7397750" cy="3131661"/>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
        <p:nvSpPr>
          <p:cNvPr id="8" name="Rectangle 7"/>
          <p:cNvSpPr/>
          <p:nvPr/>
        </p:nvSpPr>
        <p:spPr>
          <a:xfrm>
            <a:off x="3220059" y="1593639"/>
            <a:ext cx="5495315" cy="584775"/>
          </a:xfrm>
          <a:prstGeom prst="rect">
            <a:avLst/>
          </a:prstGeom>
        </p:spPr>
        <p:txBody>
          <a:bodyPr wrap="square">
            <a:spAutoFit/>
          </a:bodyPr>
          <a:lstStyle/>
          <a:p>
            <a:r>
              <a:rPr lang="en-US" sz="3200" b="1" i="0" u="none" strike="noStrike" baseline="0" dirty="0" smtClean="0">
                <a:solidFill>
                  <a:srgbClr val="000000"/>
                </a:solidFill>
                <a:latin typeface="Arial" panose="020B0604020202020204" pitchFamily="34" charset="0"/>
              </a:rPr>
              <a:t>Miscellaneous</a:t>
            </a:r>
            <a:r>
              <a:rPr lang="en-US" b="1" i="0" u="none" strike="noStrike" baseline="0" dirty="0" smtClean="0">
                <a:solidFill>
                  <a:srgbClr val="000000"/>
                </a:solidFill>
                <a:latin typeface="Arial" panose="020B0604020202020204" pitchFamily="34" charset="0"/>
              </a:rPr>
              <a:t> </a:t>
            </a:r>
            <a:r>
              <a:rPr lang="en-US" sz="3200" b="1" i="0" u="none" strike="noStrike" baseline="0" dirty="0" smtClean="0">
                <a:solidFill>
                  <a:srgbClr val="000000"/>
                </a:solidFill>
                <a:latin typeface="Arial" panose="020B0604020202020204" pitchFamily="34" charset="0"/>
              </a:rPr>
              <a:t>Contributors</a:t>
            </a:r>
            <a:r>
              <a:rPr lang="en-US" b="1" i="0" u="none" strike="noStrike" baseline="0" dirty="0" smtClean="0">
                <a:solidFill>
                  <a:srgbClr val="000000"/>
                </a:solidFill>
                <a:latin typeface="Arial" panose="020B0604020202020204" pitchFamily="34" charset="0"/>
              </a:rPr>
              <a:t> </a:t>
            </a:r>
            <a:endParaRPr lang="en-US" dirty="0"/>
          </a:p>
        </p:txBody>
      </p:sp>
    </p:spTree>
    <p:extLst>
      <p:ext uri="{BB962C8B-B14F-4D97-AF65-F5344CB8AC3E}">
        <p14:creationId xmlns:p14="http://schemas.microsoft.com/office/powerpoint/2010/main" val="758940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7375"/>
          </a:xfrm>
        </p:spPr>
        <p:txBody>
          <a:bodyPr>
            <a:normAutofit fontScale="90000"/>
          </a:bodyPr>
          <a:lstStyle/>
          <a:p>
            <a:pPr algn="ctr"/>
            <a:r>
              <a:rPr lang="en-US" b="1" dirty="0"/>
              <a:t>Signs and </a:t>
            </a:r>
            <a:r>
              <a:rPr lang="en-US" sz="4900" b="1" dirty="0"/>
              <a:t>Symptoms</a:t>
            </a:r>
            <a:endParaRPr lang="en-US" sz="49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0500" y="1413496"/>
            <a:ext cx="10130921" cy="3981624"/>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Tree>
    <p:extLst>
      <p:ext uri="{BB962C8B-B14F-4D97-AF65-F5344CB8AC3E}">
        <p14:creationId xmlns:p14="http://schemas.microsoft.com/office/powerpoint/2010/main" val="3992213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8975"/>
          </a:xfrm>
        </p:spPr>
        <p:txBody>
          <a:bodyPr>
            <a:normAutofit fontScale="90000"/>
          </a:bodyPr>
          <a:lstStyle/>
          <a:p>
            <a:pPr algn="ctr"/>
            <a:r>
              <a:rPr lang="en-US" sz="4900" b="1" dirty="0"/>
              <a:t>Case</a:t>
            </a:r>
            <a:r>
              <a:rPr lang="en-US" b="1" dirty="0"/>
              <a:t> </a:t>
            </a:r>
            <a:r>
              <a:rPr lang="en-US" sz="4900" b="1" dirty="0" smtClean="0"/>
              <a:t>Scenario</a:t>
            </a:r>
            <a:endParaRPr lang="en-US" sz="4900" dirty="0"/>
          </a:p>
        </p:txBody>
      </p:sp>
      <p:sp>
        <p:nvSpPr>
          <p:cNvPr id="3" name="Content Placeholder 2"/>
          <p:cNvSpPr>
            <a:spLocks noGrp="1"/>
          </p:cNvSpPr>
          <p:nvPr>
            <p:ph idx="1"/>
          </p:nvPr>
        </p:nvSpPr>
        <p:spPr>
          <a:xfrm>
            <a:off x="838200" y="1273261"/>
            <a:ext cx="10515600" cy="4351338"/>
          </a:xfrm>
        </p:spPr>
        <p:txBody>
          <a:bodyPr>
            <a:normAutofit lnSpcReduction="10000"/>
          </a:bodyPr>
          <a:lstStyle/>
          <a:p>
            <a:pPr marL="0" indent="0">
              <a:buNone/>
            </a:pPr>
            <a:r>
              <a:rPr lang="en-US" b="1" dirty="0" smtClean="0"/>
              <a:t>What is the Possible Diagnosis?</a:t>
            </a:r>
            <a:endParaRPr lang="en-US" dirty="0" smtClean="0"/>
          </a:p>
          <a:p>
            <a:pPr marL="0" indent="0">
              <a:buNone/>
            </a:pPr>
            <a:r>
              <a:rPr lang="en-US" dirty="0" smtClean="0"/>
              <a:t>A </a:t>
            </a:r>
            <a:r>
              <a:rPr lang="en-US" dirty="0"/>
              <a:t>65 year-old man is evaluated for fatigue, weakness, and erectile dysfunction, which have been progressing over the last few years. He describes disrupted sleep, waking up approximately two to three times per night.</a:t>
            </a:r>
          </a:p>
          <a:p>
            <a:pPr marL="0" indent="0">
              <a:buNone/>
            </a:pPr>
            <a:r>
              <a:rPr lang="en-US" dirty="0" smtClean="0"/>
              <a:t>On his </a:t>
            </a:r>
            <a:r>
              <a:rPr lang="en-US" dirty="0"/>
              <a:t>physical </a:t>
            </a:r>
            <a:r>
              <a:rPr lang="en-US" dirty="0" smtClean="0"/>
              <a:t>examination is </a:t>
            </a:r>
            <a:r>
              <a:rPr lang="en-US" dirty="0"/>
              <a:t>blood pressure and vital signs </a:t>
            </a:r>
            <a:r>
              <a:rPr lang="en-US" dirty="0" smtClean="0"/>
              <a:t>were </a:t>
            </a:r>
            <a:r>
              <a:rPr lang="en-US" dirty="0"/>
              <a:t>normal. Visual fields are full to confrontation. Testes are normal size and without masses</a:t>
            </a:r>
            <a:r>
              <a:rPr lang="en-US" dirty="0" smtClean="0"/>
              <a:t>.</a:t>
            </a:r>
            <a:endParaRPr lang="en-US" dirty="0"/>
          </a:p>
          <a:p>
            <a:pPr marL="0" indent="0">
              <a:buNone/>
            </a:pPr>
            <a:endParaRPr lang="en-US" dirty="0" smtClean="0"/>
          </a:p>
          <a:p>
            <a:pPr marL="0" indent="0" algn="ctr">
              <a:buNone/>
            </a:pPr>
            <a:r>
              <a:rPr lang="en-US" dirty="0" smtClean="0">
                <a:solidFill>
                  <a:srgbClr val="C00000"/>
                </a:solidFill>
              </a:rPr>
              <a:t>In this case, we should immediately rule out:  Low Testosterone</a:t>
            </a:r>
            <a:endParaRPr lang="en-US"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Tree>
    <p:extLst>
      <p:ext uri="{BB962C8B-B14F-4D97-AF65-F5344CB8AC3E}">
        <p14:creationId xmlns:p14="http://schemas.microsoft.com/office/powerpoint/2010/main" val="451640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4500"/>
            <a:ext cx="10515600" cy="700088"/>
          </a:xfrm>
        </p:spPr>
        <p:txBody>
          <a:bodyPr/>
          <a:lstStyle/>
          <a:p>
            <a:pPr algn="ctr"/>
            <a:r>
              <a:rPr lang="en-US" b="1" dirty="0"/>
              <a:t>Alternative Diagnoses</a:t>
            </a:r>
            <a:endParaRPr lang="en-US" dirty="0"/>
          </a:p>
        </p:txBody>
      </p:sp>
      <p:sp>
        <p:nvSpPr>
          <p:cNvPr id="3" name="Content Placeholder 2"/>
          <p:cNvSpPr>
            <a:spLocks noGrp="1"/>
          </p:cNvSpPr>
          <p:nvPr>
            <p:ph idx="1"/>
          </p:nvPr>
        </p:nvSpPr>
        <p:spPr>
          <a:xfrm>
            <a:off x="990600" y="1318505"/>
            <a:ext cx="10515600" cy="4351338"/>
          </a:xfrm>
        </p:spPr>
        <p:txBody>
          <a:bodyPr/>
          <a:lstStyle/>
          <a:p>
            <a:r>
              <a:rPr lang="en-US" b="1" dirty="0"/>
              <a:t>Depression</a:t>
            </a:r>
            <a:endParaRPr lang="en-US" dirty="0"/>
          </a:p>
          <a:p>
            <a:r>
              <a:rPr lang="en-US" b="1" dirty="0"/>
              <a:t>Hypothyroidism</a:t>
            </a:r>
            <a:endParaRPr lang="en-US" dirty="0"/>
          </a:p>
          <a:p>
            <a:r>
              <a:rPr lang="en-US" b="1" dirty="0"/>
              <a:t>Pituitary Lesions</a:t>
            </a:r>
            <a:endParaRPr lang="en-US" dirty="0"/>
          </a:p>
          <a:p>
            <a:r>
              <a:rPr lang="en-US" b="1" dirty="0"/>
              <a:t>Adrenal Tumor</a:t>
            </a:r>
            <a:endParaRPr lang="en-US" dirty="0"/>
          </a:p>
          <a:p>
            <a:r>
              <a:rPr lang="en-US" b="1" dirty="0"/>
              <a:t>Drugs</a:t>
            </a:r>
            <a:endParaRPr lang="en-US" dirty="0"/>
          </a:p>
          <a:p>
            <a:r>
              <a:rPr lang="en-US" b="1" dirty="0"/>
              <a:t>Malnutrition</a:t>
            </a:r>
            <a:endParaRPr lang="en-US" dirty="0"/>
          </a:p>
          <a:p>
            <a:r>
              <a:rPr lang="en-US" b="1" dirty="0" err="1"/>
              <a:t>Prolactinoma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Tree>
    <p:extLst>
      <p:ext uri="{BB962C8B-B14F-4D97-AF65-F5344CB8AC3E}">
        <p14:creationId xmlns:p14="http://schemas.microsoft.com/office/powerpoint/2010/main" val="2579128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6275"/>
          </a:xfrm>
        </p:spPr>
        <p:txBody>
          <a:bodyPr>
            <a:normAutofit fontScale="90000"/>
          </a:bodyPr>
          <a:lstStyle/>
          <a:p>
            <a:pPr algn="ctr"/>
            <a:r>
              <a:rPr lang="en-US" b="1" dirty="0"/>
              <a:t>Evaluation and </a:t>
            </a:r>
            <a:r>
              <a:rPr lang="en-US" sz="4900" b="1" dirty="0"/>
              <a:t>Diagnosis</a:t>
            </a:r>
            <a:endParaRPr lang="en-US" sz="4900" dirty="0"/>
          </a:p>
        </p:txBody>
      </p:sp>
      <p:sp>
        <p:nvSpPr>
          <p:cNvPr id="3" name="Content Placeholder 2"/>
          <p:cNvSpPr>
            <a:spLocks noGrp="1"/>
          </p:cNvSpPr>
          <p:nvPr>
            <p:ph idx="1"/>
          </p:nvPr>
        </p:nvSpPr>
        <p:spPr>
          <a:xfrm>
            <a:off x="838200" y="1266911"/>
            <a:ext cx="10515600" cy="4351338"/>
          </a:xfrm>
        </p:spPr>
        <p:txBody>
          <a:bodyPr/>
          <a:lstStyle/>
          <a:p>
            <a:pPr marL="0" indent="0">
              <a:buNone/>
            </a:pPr>
            <a:r>
              <a:rPr lang="en-US" b="1" dirty="0"/>
              <a:t>As suggested by the Endocrine Society Guidelines, physicians should check testosterone levels when the prevalence is high and symptoms are present.</a:t>
            </a:r>
          </a:p>
          <a:p>
            <a:pPr marL="0" indent="0">
              <a:buNone/>
            </a:pPr>
            <a:r>
              <a:rPr lang="en-US" b="1" u="sng" dirty="0"/>
              <a:t>Situations in which the prevalence is high</a:t>
            </a:r>
            <a:r>
              <a:rPr lang="en-US" dirty="0"/>
              <a:t>____________________</a:t>
            </a:r>
          </a:p>
          <a:p>
            <a:r>
              <a:rPr lang="en-US" b="1" dirty="0" smtClean="0"/>
              <a:t>Medications </a:t>
            </a:r>
            <a:r>
              <a:rPr lang="en-US" b="1" dirty="0"/>
              <a:t>that affect testosterone production</a:t>
            </a:r>
            <a:endParaRPr lang="en-US" dirty="0"/>
          </a:p>
          <a:p>
            <a:r>
              <a:rPr lang="en-US" b="1" dirty="0" smtClean="0"/>
              <a:t>Infertility</a:t>
            </a:r>
            <a:endParaRPr lang="en-US" dirty="0"/>
          </a:p>
          <a:p>
            <a:r>
              <a:rPr lang="en-US" b="1" dirty="0" smtClean="0"/>
              <a:t>Type </a:t>
            </a:r>
            <a:r>
              <a:rPr lang="en-US" b="1" dirty="0"/>
              <a:t>2 Diabetes</a:t>
            </a:r>
            <a:endParaRPr lang="en-US" dirty="0"/>
          </a:p>
          <a:p>
            <a:r>
              <a:rPr lang="en-US" b="1" dirty="0" smtClean="0"/>
              <a:t>End </a:t>
            </a:r>
            <a:r>
              <a:rPr lang="en-US" b="1" dirty="0"/>
              <a:t>Stage Renal Disease</a:t>
            </a:r>
            <a:endParaRPr lang="en-US" dirty="0"/>
          </a:p>
          <a:p>
            <a:r>
              <a:rPr lang="en-US" b="1" dirty="0" smtClean="0"/>
              <a:t>Osteoporosis </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Tree>
    <p:extLst>
      <p:ext uri="{BB962C8B-B14F-4D97-AF65-F5344CB8AC3E}">
        <p14:creationId xmlns:p14="http://schemas.microsoft.com/office/powerpoint/2010/main" val="1327793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60450"/>
            <a:ext cx="9144000" cy="894973"/>
          </a:xfrm>
        </p:spPr>
        <p:txBody>
          <a:bodyPr>
            <a:normAutofit fontScale="90000"/>
          </a:bodyPr>
          <a:lstStyle/>
          <a:p>
            <a:r>
              <a:rPr lang="en-US" dirty="0" smtClean="0"/>
              <a:t>Outline</a:t>
            </a:r>
            <a:endParaRPr lang="en-US" dirty="0"/>
          </a:p>
        </p:txBody>
      </p:sp>
      <p:sp>
        <p:nvSpPr>
          <p:cNvPr id="3" name="Subtitle 2"/>
          <p:cNvSpPr>
            <a:spLocks noGrp="1"/>
          </p:cNvSpPr>
          <p:nvPr>
            <p:ph type="subTitle" idx="1"/>
          </p:nvPr>
        </p:nvSpPr>
        <p:spPr>
          <a:xfrm>
            <a:off x="1524000" y="1688397"/>
            <a:ext cx="9144000" cy="3666028"/>
          </a:xfrm>
        </p:spPr>
        <p:txBody>
          <a:bodyPr>
            <a:normAutofit/>
          </a:bodyPr>
          <a:lstStyle/>
          <a:p>
            <a:pPr marL="342900" indent="-342900" algn="l">
              <a:buFont typeface="Arial" panose="020B0604020202020204" pitchFamily="34" charset="0"/>
              <a:buChar char="•"/>
            </a:pPr>
            <a:r>
              <a:rPr lang="en-US" dirty="0" smtClean="0"/>
              <a:t>Scope of problem</a:t>
            </a:r>
          </a:p>
          <a:p>
            <a:pPr marL="342900" indent="-342900" algn="l">
              <a:buFont typeface="Arial" panose="020B0604020202020204" pitchFamily="34" charset="0"/>
              <a:buChar char="•"/>
            </a:pPr>
            <a:r>
              <a:rPr lang="en-US" dirty="0" smtClean="0"/>
              <a:t>Concern at the firehouse</a:t>
            </a:r>
          </a:p>
          <a:p>
            <a:pPr marL="342900" indent="-342900" algn="l">
              <a:buFont typeface="Arial" panose="020B0604020202020204" pitchFamily="34" charset="0"/>
              <a:buChar char="•"/>
            </a:pPr>
            <a:r>
              <a:rPr lang="en-US" dirty="0" smtClean="0"/>
              <a:t>Causes</a:t>
            </a:r>
          </a:p>
          <a:p>
            <a:pPr marL="342900" indent="-342900" algn="l">
              <a:buFont typeface="Arial" panose="020B0604020202020204" pitchFamily="34" charset="0"/>
              <a:buChar char="•"/>
            </a:pPr>
            <a:r>
              <a:rPr lang="en-US" dirty="0" smtClean="0"/>
              <a:t>Diagnoses</a:t>
            </a:r>
          </a:p>
          <a:p>
            <a:pPr marL="342900" indent="-342900" algn="l">
              <a:buFont typeface="Arial" panose="020B0604020202020204" pitchFamily="34" charset="0"/>
              <a:buChar char="•"/>
            </a:pPr>
            <a:r>
              <a:rPr lang="en-US" dirty="0" smtClean="0"/>
              <a:t>Treatment</a:t>
            </a:r>
          </a:p>
          <a:p>
            <a:pPr marL="342900" indent="-342900" algn="l">
              <a:buFont typeface="Arial" panose="020B0604020202020204" pitchFamily="34" charset="0"/>
              <a:buChar char="•"/>
            </a:pPr>
            <a:r>
              <a:rPr lang="en-US" dirty="0" smtClean="0"/>
              <a:t>Management</a:t>
            </a:r>
          </a:p>
          <a:p>
            <a:pPr marL="342900" indent="-342900" algn="l">
              <a:buFont typeface="Arial" panose="020B0604020202020204" pitchFamily="34" charset="0"/>
              <a:buChar char="•"/>
            </a:pPr>
            <a:r>
              <a:rPr lang="en-US" dirty="0" smtClean="0"/>
              <a:t>Mitigation strategies</a:t>
            </a:r>
          </a:p>
          <a:p>
            <a:pPr marL="342900" indent="-342900" algn="l">
              <a:buFont typeface="Arial" panose="020B0604020202020204" pitchFamily="34" charset="0"/>
              <a:buChar char="•"/>
            </a:pPr>
            <a:r>
              <a:rPr lang="en-US" dirty="0" smtClean="0"/>
              <a:t>Question and answers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Tree>
    <p:extLst>
      <p:ext uri="{BB962C8B-B14F-4D97-AF65-F5344CB8AC3E}">
        <p14:creationId xmlns:p14="http://schemas.microsoft.com/office/powerpoint/2010/main" val="3051879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9463"/>
          </a:xfrm>
        </p:spPr>
        <p:txBody>
          <a:bodyPr/>
          <a:lstStyle/>
          <a:p>
            <a:pPr algn="ctr"/>
            <a:r>
              <a:rPr lang="en-US" b="1" dirty="0"/>
              <a:t>Additional Diagnostic Considerations</a:t>
            </a:r>
            <a:endParaRPr lang="en-US" dirty="0"/>
          </a:p>
        </p:txBody>
      </p:sp>
      <p:sp>
        <p:nvSpPr>
          <p:cNvPr id="3" name="Content Placeholder 2"/>
          <p:cNvSpPr>
            <a:spLocks noGrp="1"/>
          </p:cNvSpPr>
          <p:nvPr>
            <p:ph idx="1"/>
          </p:nvPr>
        </p:nvSpPr>
        <p:spPr>
          <a:xfrm>
            <a:off x="927100" y="1192213"/>
            <a:ext cx="10515600" cy="4351338"/>
          </a:xfrm>
        </p:spPr>
        <p:txBody>
          <a:bodyPr/>
          <a:lstStyle/>
          <a:p>
            <a:r>
              <a:rPr lang="en-US" dirty="0" smtClean="0"/>
              <a:t>Measurement </a:t>
            </a:r>
            <a:r>
              <a:rPr lang="en-US" dirty="0"/>
              <a:t>of the serum testosterone concentration is usually the most important single test</a:t>
            </a:r>
          </a:p>
          <a:p>
            <a:r>
              <a:rPr lang="en-US" dirty="0" smtClean="0"/>
              <a:t>The </a:t>
            </a:r>
            <a:r>
              <a:rPr lang="en-US" b="1" dirty="0"/>
              <a:t>normal range </a:t>
            </a:r>
            <a:r>
              <a:rPr lang="en-US" dirty="0"/>
              <a:t>in adult men in most laboratories is approximately 300 to 800 ng/</a:t>
            </a:r>
            <a:r>
              <a:rPr lang="en-US" dirty="0" err="1"/>
              <a:t>dL</a:t>
            </a:r>
            <a:endParaRPr lang="en-US" dirty="0"/>
          </a:p>
          <a:p>
            <a:r>
              <a:rPr lang="en-US" dirty="0" smtClean="0"/>
              <a:t>Measurement </a:t>
            </a:r>
            <a:r>
              <a:rPr lang="en-US" dirty="0"/>
              <a:t>of the serum </a:t>
            </a:r>
            <a:r>
              <a:rPr lang="en-US" dirty="0" smtClean="0"/>
              <a:t>free testosterone </a:t>
            </a:r>
            <a:r>
              <a:rPr lang="en-US" dirty="0"/>
              <a:t>concentration is worthwhile in certain situations</a:t>
            </a:r>
          </a:p>
          <a:p>
            <a:r>
              <a:rPr lang="en-US" dirty="0" smtClean="0"/>
              <a:t>Two </a:t>
            </a:r>
            <a:r>
              <a:rPr lang="en-US" dirty="0"/>
              <a:t>common situations of abnormal testosterone binding may occur 1) obesity and 2) aging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Tree>
    <p:extLst>
      <p:ext uri="{BB962C8B-B14F-4D97-AF65-F5344CB8AC3E}">
        <p14:creationId xmlns:p14="http://schemas.microsoft.com/office/powerpoint/2010/main" val="4142618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2775"/>
          </a:xfrm>
        </p:spPr>
        <p:txBody>
          <a:bodyPr>
            <a:normAutofit fontScale="90000"/>
          </a:bodyPr>
          <a:lstStyle/>
          <a:p>
            <a:pPr algn="ctr"/>
            <a:r>
              <a:rPr lang="en-US" b="1" dirty="0"/>
              <a:t>Additional Diagnostic </a:t>
            </a:r>
            <a:r>
              <a:rPr lang="en-US" sz="4900" b="1" dirty="0"/>
              <a:t>Considerations</a:t>
            </a:r>
            <a:endParaRPr lang="en-US" sz="4900" dirty="0"/>
          </a:p>
        </p:txBody>
      </p:sp>
      <p:sp>
        <p:nvSpPr>
          <p:cNvPr id="3" name="Content Placeholder 2"/>
          <p:cNvSpPr>
            <a:spLocks noGrp="1"/>
          </p:cNvSpPr>
          <p:nvPr>
            <p:ph idx="1"/>
          </p:nvPr>
        </p:nvSpPr>
        <p:spPr>
          <a:xfrm>
            <a:off x="838200" y="1235161"/>
            <a:ext cx="10515600" cy="4351338"/>
          </a:xfrm>
        </p:spPr>
        <p:txBody>
          <a:bodyPr/>
          <a:lstStyle/>
          <a:p>
            <a:pPr marL="0" indent="0">
              <a:buNone/>
            </a:pPr>
            <a:r>
              <a:rPr lang="en-US" dirty="0"/>
              <a:t>Fire Fighters seeking testosterone screenings should:</a:t>
            </a:r>
          </a:p>
          <a:p>
            <a:r>
              <a:rPr lang="en-US" dirty="0" smtClean="0"/>
              <a:t>Contact </a:t>
            </a:r>
            <a:r>
              <a:rPr lang="en-US" dirty="0"/>
              <a:t>an Endocrinologist or a Urologist specializing in the diagnosis and treatment of Low-T</a:t>
            </a:r>
          </a:p>
          <a:p>
            <a:r>
              <a:rPr lang="en-US" dirty="0" smtClean="0"/>
              <a:t>DO </a:t>
            </a:r>
            <a:r>
              <a:rPr lang="en-US" dirty="0"/>
              <a:t>NOT go to a “men’s clinic” </a:t>
            </a:r>
          </a:p>
          <a:p>
            <a:r>
              <a:rPr lang="en-US" dirty="0" smtClean="0"/>
              <a:t>Labs </a:t>
            </a:r>
            <a:r>
              <a:rPr lang="en-US" dirty="0"/>
              <a:t>must be drawn first thing in the morning, after fasting for 12 hours, and after a full night of sleep</a:t>
            </a:r>
          </a:p>
          <a:p>
            <a:r>
              <a:rPr lang="en-US" dirty="0" smtClean="0"/>
              <a:t>If </a:t>
            </a:r>
            <a:r>
              <a:rPr lang="en-US" dirty="0"/>
              <a:t>low levels are found, a repeat test should be done under the same conditions 2-3 weeks later</a:t>
            </a:r>
          </a:p>
          <a:p>
            <a:r>
              <a:rPr lang="en-US" dirty="0" smtClean="0"/>
              <a:t>2 </a:t>
            </a:r>
            <a:r>
              <a:rPr lang="en-US" dirty="0"/>
              <a:t>separate tests are required for an accurate diagnosis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Tree>
    <p:extLst>
      <p:ext uri="{BB962C8B-B14F-4D97-AF65-F5344CB8AC3E}">
        <p14:creationId xmlns:p14="http://schemas.microsoft.com/office/powerpoint/2010/main" val="2391778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73261"/>
            <a:ext cx="10515600" cy="4351338"/>
          </a:xfrm>
        </p:spPr>
        <p:txBody>
          <a:bodyPr>
            <a:normAutofit fontScale="92500" lnSpcReduction="10000"/>
          </a:bodyPr>
          <a:lstStyle/>
          <a:p>
            <a:pPr marL="0" indent="0">
              <a:buNone/>
            </a:pPr>
            <a:r>
              <a:rPr lang="en-US" dirty="0" smtClean="0"/>
              <a:t>A 41 </a:t>
            </a:r>
            <a:r>
              <a:rPr lang="en-US" dirty="0"/>
              <a:t>y/o male firefighter (12 year career) works at busy station (24-48 shift) complains of one year of increased fatigue, weight gain, poor sleep. </a:t>
            </a:r>
            <a:r>
              <a:rPr lang="en-US" dirty="0" smtClean="0"/>
              <a:t>Past Medical History includes: Hypertension, Prediabetes </a:t>
            </a:r>
            <a:r>
              <a:rPr lang="en-US" dirty="0"/>
              <a:t>(</a:t>
            </a:r>
            <a:r>
              <a:rPr lang="en-US" dirty="0" smtClean="0"/>
              <a:t>HgA1C </a:t>
            </a:r>
            <a:r>
              <a:rPr lang="en-US" dirty="0"/>
              <a:t>5.9), </a:t>
            </a:r>
            <a:r>
              <a:rPr lang="en-US" dirty="0" err="1" smtClean="0"/>
              <a:t>Bbstructive</a:t>
            </a:r>
            <a:r>
              <a:rPr lang="en-US" dirty="0" smtClean="0"/>
              <a:t> Sleep Apnea, </a:t>
            </a:r>
            <a:r>
              <a:rPr lang="en-US" dirty="0"/>
              <a:t>Low </a:t>
            </a:r>
            <a:r>
              <a:rPr lang="en-US" dirty="0" smtClean="0"/>
              <a:t>HDL-cholesterol, his BMI is 31. </a:t>
            </a:r>
            <a:r>
              <a:rPr lang="en-US" dirty="0"/>
              <a:t>NFPA 1582 EKG </a:t>
            </a:r>
            <a:r>
              <a:rPr lang="en-US" dirty="0" smtClean="0"/>
              <a:t>Stress Test is normal</a:t>
            </a:r>
            <a:r>
              <a:rPr lang="en-US" dirty="0"/>
              <a:t>. VO2Max = 38 ml/kg/min. </a:t>
            </a:r>
            <a:r>
              <a:rPr lang="en-US" dirty="0" smtClean="0"/>
              <a:t>He drinks </a:t>
            </a:r>
            <a:r>
              <a:rPr lang="en-US" dirty="0"/>
              <a:t>2 beers per night off shift at home</a:t>
            </a:r>
            <a:r>
              <a:rPr lang="en-US" dirty="0" smtClean="0"/>
              <a:t>.</a:t>
            </a:r>
            <a:endParaRPr lang="en-US" dirty="0"/>
          </a:p>
          <a:p>
            <a:pPr marL="0" indent="0">
              <a:buNone/>
            </a:pPr>
            <a:r>
              <a:rPr lang="en-US" dirty="0" smtClean="0"/>
              <a:t>	• Other </a:t>
            </a:r>
            <a:r>
              <a:rPr lang="en-US" dirty="0"/>
              <a:t>labs normal including thyroid, but Total Testosterone Level of </a:t>
            </a:r>
            <a:endParaRPr lang="en-US" dirty="0" smtClean="0"/>
          </a:p>
          <a:p>
            <a:pPr marL="0" indent="0">
              <a:buNone/>
            </a:pPr>
            <a:r>
              <a:rPr lang="en-US" dirty="0"/>
              <a:t> </a:t>
            </a:r>
            <a:r>
              <a:rPr lang="en-US" dirty="0" smtClean="0"/>
              <a:t>               265 ng/dl</a:t>
            </a:r>
          </a:p>
          <a:p>
            <a:pPr marL="0" indent="0">
              <a:buNone/>
            </a:pPr>
            <a:r>
              <a:rPr lang="en-US" dirty="0" smtClean="0"/>
              <a:t>	• Diagnosis</a:t>
            </a:r>
            <a:r>
              <a:rPr lang="en-US" dirty="0"/>
              <a:t>: </a:t>
            </a:r>
            <a:r>
              <a:rPr lang="en-US" b="1" dirty="0"/>
              <a:t>Metabolic Syndrome with Low Testosterone</a:t>
            </a:r>
          </a:p>
          <a:p>
            <a:pPr marL="0" indent="0">
              <a:buNone/>
            </a:pPr>
            <a:r>
              <a:rPr lang="en-US" dirty="0" smtClean="0"/>
              <a:t>	• Doctor </a:t>
            </a:r>
            <a:r>
              <a:rPr lang="en-US" dirty="0"/>
              <a:t>wants to place patient on </a:t>
            </a:r>
            <a:r>
              <a:rPr lang="en-US" dirty="0" err="1" smtClean="0"/>
              <a:t>Androgel</a:t>
            </a:r>
            <a:endParaRPr lang="en-US" dirty="0"/>
          </a:p>
          <a:p>
            <a:pPr marL="0" indent="0" algn="ctr">
              <a:buNone/>
            </a:pPr>
            <a:r>
              <a:rPr lang="en-US" b="1" dirty="0" smtClean="0"/>
              <a:t>      What </a:t>
            </a:r>
            <a:r>
              <a:rPr lang="en-US" b="1" dirty="0"/>
              <a:t>are options and what is best next step</a:t>
            </a:r>
            <a:r>
              <a:rPr lang="en-US" b="1"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
        <p:nvSpPr>
          <p:cNvPr id="6" name="Title 1"/>
          <p:cNvSpPr txBox="1">
            <a:spLocks/>
          </p:cNvSpPr>
          <p:nvPr/>
        </p:nvSpPr>
        <p:spPr>
          <a:xfrm>
            <a:off x="838200" y="365125"/>
            <a:ext cx="10515600" cy="6889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900" b="1" smtClean="0"/>
              <a:t>Case</a:t>
            </a:r>
            <a:r>
              <a:rPr lang="en-US" b="1" smtClean="0"/>
              <a:t> </a:t>
            </a:r>
            <a:r>
              <a:rPr lang="en-US" sz="4900" b="1" smtClean="0"/>
              <a:t>Scenario</a:t>
            </a:r>
            <a:endParaRPr lang="en-US" sz="4900" dirty="0"/>
          </a:p>
        </p:txBody>
      </p:sp>
    </p:spTree>
    <p:extLst>
      <p:ext uri="{BB962C8B-B14F-4D97-AF65-F5344CB8AC3E}">
        <p14:creationId xmlns:p14="http://schemas.microsoft.com/office/powerpoint/2010/main" val="1644812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9463"/>
          </a:xfrm>
        </p:spPr>
        <p:txBody>
          <a:bodyPr/>
          <a:lstStyle/>
          <a:p>
            <a:pPr algn="ctr"/>
            <a:r>
              <a:rPr lang="en-US" b="1" dirty="0"/>
              <a:t>Lifestyle Factors</a:t>
            </a:r>
            <a:endParaRPr lang="en-US" dirty="0"/>
          </a:p>
        </p:txBody>
      </p:sp>
      <p:sp>
        <p:nvSpPr>
          <p:cNvPr id="3" name="Content Placeholder 2"/>
          <p:cNvSpPr>
            <a:spLocks noGrp="1"/>
          </p:cNvSpPr>
          <p:nvPr>
            <p:ph idx="1"/>
          </p:nvPr>
        </p:nvSpPr>
        <p:spPr>
          <a:xfrm>
            <a:off x="838200" y="1318505"/>
            <a:ext cx="10515600" cy="4351338"/>
          </a:xfrm>
        </p:spPr>
        <p:txBody>
          <a:bodyPr>
            <a:normAutofit/>
          </a:bodyPr>
          <a:lstStyle/>
          <a:p>
            <a:pPr marL="0" indent="0">
              <a:buNone/>
            </a:pPr>
            <a:r>
              <a:rPr lang="en-US" b="1" u="sng" dirty="0"/>
              <a:t>What are preventable reasons for low T?</a:t>
            </a:r>
            <a:endParaRPr lang="en-US" u="sng" dirty="0"/>
          </a:p>
          <a:p>
            <a:r>
              <a:rPr lang="en-US" dirty="0" smtClean="0"/>
              <a:t>Sleep </a:t>
            </a:r>
            <a:r>
              <a:rPr lang="en-US" dirty="0"/>
              <a:t>deprivation</a:t>
            </a:r>
          </a:p>
          <a:p>
            <a:r>
              <a:rPr lang="en-US" dirty="0" smtClean="0"/>
              <a:t>Excessive </a:t>
            </a:r>
            <a:r>
              <a:rPr lang="en-US" dirty="0"/>
              <a:t>exercise/overtraining</a:t>
            </a:r>
          </a:p>
          <a:p>
            <a:r>
              <a:rPr lang="en-US" dirty="0" smtClean="0"/>
              <a:t>Obesity</a:t>
            </a:r>
            <a:endParaRPr lang="en-US" dirty="0"/>
          </a:p>
          <a:p>
            <a:r>
              <a:rPr lang="en-US" dirty="0" smtClean="0"/>
              <a:t>Work </a:t>
            </a:r>
            <a:r>
              <a:rPr lang="en-US" dirty="0"/>
              <a:t>demands/stress</a:t>
            </a:r>
          </a:p>
          <a:p>
            <a:r>
              <a:rPr lang="en-US" dirty="0" smtClean="0"/>
              <a:t>Alcohol </a:t>
            </a:r>
            <a:endParaRPr lang="en-US" dirty="0"/>
          </a:p>
          <a:p>
            <a:r>
              <a:rPr lang="en-US" dirty="0" smtClean="0"/>
              <a:t>Marijuana</a:t>
            </a:r>
            <a:endParaRPr lang="en-US" dirty="0"/>
          </a:p>
          <a:p>
            <a:pPr marL="0" indent="0">
              <a:buNone/>
            </a:pPr>
            <a:r>
              <a:rPr lang="en-US" sz="1100" dirty="0" err="1"/>
              <a:t>Hirokawa</a:t>
            </a:r>
            <a:r>
              <a:rPr lang="en-US" sz="1100" dirty="0"/>
              <a:t> K, Taniguchi T, </a:t>
            </a:r>
            <a:r>
              <a:rPr lang="en-US" sz="1100" dirty="0" err="1"/>
              <a:t>FujiiY</a:t>
            </a:r>
            <a:r>
              <a:rPr lang="en-US" sz="1100" dirty="0"/>
              <a:t>, et al. Modification Effects of Changes in Job Demands on Associations Between Changes in Testosterone Levels and </a:t>
            </a:r>
            <a:r>
              <a:rPr lang="en-US" sz="1100" dirty="0" err="1"/>
              <a:t>AndropauseSymptoms</a:t>
            </a:r>
            <a:r>
              <a:rPr lang="en-US" sz="1100" dirty="0"/>
              <a:t>: 2-Year Follow-up Study in Male Middle-Aged Japanese Workers. In J </a:t>
            </a:r>
            <a:r>
              <a:rPr lang="en-US" sz="1100" dirty="0" err="1"/>
              <a:t>BehMed</a:t>
            </a:r>
            <a:r>
              <a:rPr lang="en-US" sz="1100" dirty="0"/>
              <a:t>. 2016;23:464–472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Tree>
    <p:extLst>
      <p:ext uri="{BB962C8B-B14F-4D97-AF65-F5344CB8AC3E}">
        <p14:creationId xmlns:p14="http://schemas.microsoft.com/office/powerpoint/2010/main" val="391827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2775"/>
          </a:xfrm>
        </p:spPr>
        <p:txBody>
          <a:bodyPr>
            <a:normAutofit fontScale="90000"/>
          </a:bodyPr>
          <a:lstStyle/>
          <a:p>
            <a:pPr algn="ctr"/>
            <a:r>
              <a:rPr lang="en-US" b="1" dirty="0"/>
              <a:t>Lifestyle </a:t>
            </a:r>
            <a:r>
              <a:rPr lang="en-US" sz="4900" b="1" dirty="0"/>
              <a:t>Factors</a:t>
            </a:r>
            <a:endParaRPr lang="en-US" sz="4900" dirty="0"/>
          </a:p>
        </p:txBody>
      </p:sp>
      <p:sp>
        <p:nvSpPr>
          <p:cNvPr id="3" name="Content Placeholder 2"/>
          <p:cNvSpPr>
            <a:spLocks noGrp="1"/>
          </p:cNvSpPr>
          <p:nvPr>
            <p:ph idx="1"/>
          </p:nvPr>
        </p:nvSpPr>
        <p:spPr>
          <a:xfrm>
            <a:off x="838200" y="1235161"/>
            <a:ext cx="10515600" cy="4351338"/>
          </a:xfrm>
        </p:spPr>
        <p:txBody>
          <a:bodyPr>
            <a:normAutofit fontScale="92500" lnSpcReduction="20000"/>
          </a:bodyPr>
          <a:lstStyle/>
          <a:p>
            <a:pPr marL="0" indent="0">
              <a:buNone/>
            </a:pPr>
            <a:r>
              <a:rPr lang="en-US" b="1" u="sng" dirty="0"/>
              <a:t>What functional reasons for low T?</a:t>
            </a:r>
            <a:endParaRPr lang="en-US" u="sng" dirty="0"/>
          </a:p>
          <a:p>
            <a:r>
              <a:rPr lang="en-US" dirty="0" smtClean="0"/>
              <a:t>Some </a:t>
            </a:r>
            <a:r>
              <a:rPr lang="en-US" dirty="0"/>
              <a:t>low T levels are considered “functional” meaning that they are due to another cause rather than the T hormonal pathway. </a:t>
            </a:r>
          </a:p>
          <a:p>
            <a:r>
              <a:rPr lang="en-US" dirty="0" smtClean="0"/>
              <a:t>Medications </a:t>
            </a:r>
            <a:r>
              <a:rPr lang="en-US" dirty="0"/>
              <a:t>such as opioids, anabolic steroids and prohormones (</a:t>
            </a:r>
            <a:r>
              <a:rPr lang="en-US" dirty="0" err="1"/>
              <a:t>Andro</a:t>
            </a:r>
            <a:r>
              <a:rPr lang="en-US" dirty="0"/>
              <a:t>, DHEA, </a:t>
            </a:r>
            <a:r>
              <a:rPr lang="en-US" dirty="0" err="1"/>
              <a:t>etc</a:t>
            </a:r>
            <a:r>
              <a:rPr lang="en-US" dirty="0"/>
              <a:t>) </a:t>
            </a:r>
          </a:p>
          <a:p>
            <a:r>
              <a:rPr lang="en-US" dirty="0" smtClean="0"/>
              <a:t>Nutritional </a:t>
            </a:r>
            <a:r>
              <a:rPr lang="en-US" dirty="0"/>
              <a:t>deficiency</a:t>
            </a:r>
          </a:p>
          <a:p>
            <a:r>
              <a:rPr lang="en-US" dirty="0" smtClean="0"/>
              <a:t>Obstructive </a:t>
            </a:r>
            <a:r>
              <a:rPr lang="en-US" dirty="0"/>
              <a:t>sleep apnea</a:t>
            </a:r>
          </a:p>
          <a:p>
            <a:r>
              <a:rPr lang="en-US" dirty="0" smtClean="0"/>
              <a:t>Chronic </a:t>
            </a:r>
            <a:r>
              <a:rPr lang="en-US" dirty="0"/>
              <a:t>illness </a:t>
            </a:r>
          </a:p>
          <a:p>
            <a:r>
              <a:rPr lang="en-US" dirty="0" smtClean="0"/>
              <a:t>Overweight</a:t>
            </a:r>
            <a:r>
              <a:rPr lang="en-US" dirty="0"/>
              <a:t>: According to a Harvard Men's Health Watch article, a five-point increase in body mass index (e.g., from 30 to 35) lowers Testosterone levels as much as 10 years of aging</a:t>
            </a:r>
            <a:r>
              <a:rPr lang="en-US" dirty="0" smtClean="0"/>
              <a:t>.</a:t>
            </a:r>
            <a:endParaRPr lang="en-US" dirty="0"/>
          </a:p>
          <a:p>
            <a:pPr marL="0" indent="0">
              <a:buNone/>
            </a:pPr>
            <a:r>
              <a:rPr lang="en-US" sz="1200" dirty="0"/>
              <a:t>Harvard Men's Health Watch. https://www.health.harvard.edu/mens-health/a-new-look-at-testosterone-therapy. May, 2016 (accessed 4/13/2019)</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Tree>
    <p:extLst>
      <p:ext uri="{BB962C8B-B14F-4D97-AF65-F5344CB8AC3E}">
        <p14:creationId xmlns:p14="http://schemas.microsoft.com/office/powerpoint/2010/main" val="2137212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6275"/>
          </a:xfrm>
        </p:spPr>
        <p:txBody>
          <a:bodyPr>
            <a:noAutofit/>
          </a:bodyPr>
          <a:lstStyle/>
          <a:p>
            <a:pPr algn="ctr"/>
            <a:r>
              <a:rPr lang="en-US" b="1" dirty="0"/>
              <a:t>Mitigation Strategies</a:t>
            </a:r>
            <a:endParaRPr lang="en-US" dirty="0"/>
          </a:p>
        </p:txBody>
      </p:sp>
      <p:sp>
        <p:nvSpPr>
          <p:cNvPr id="3" name="Content Placeholder 2"/>
          <p:cNvSpPr>
            <a:spLocks noGrp="1"/>
          </p:cNvSpPr>
          <p:nvPr>
            <p:ph idx="1"/>
          </p:nvPr>
        </p:nvSpPr>
        <p:spPr>
          <a:xfrm>
            <a:off x="838200" y="1266911"/>
            <a:ext cx="10515600" cy="4351338"/>
          </a:xfrm>
        </p:spPr>
        <p:txBody>
          <a:bodyPr>
            <a:normAutofit/>
          </a:bodyPr>
          <a:lstStyle/>
          <a:p>
            <a:r>
              <a:rPr lang="en-US" dirty="0" smtClean="0"/>
              <a:t>Establishment </a:t>
            </a:r>
            <a:r>
              <a:rPr lang="en-US" dirty="0"/>
              <a:t>of positive sleep hygiene and consideration of referral for assessment of sleep apnea signs and symptoms;</a:t>
            </a:r>
          </a:p>
          <a:p>
            <a:r>
              <a:rPr lang="en-US" dirty="0" smtClean="0"/>
              <a:t>Referral </a:t>
            </a:r>
            <a:r>
              <a:rPr lang="en-US" dirty="0"/>
              <a:t>to clinicians trained to treat the specific behavioral health concerns of the warrior culture occupation community;</a:t>
            </a:r>
          </a:p>
          <a:p>
            <a:r>
              <a:rPr lang="en-US" dirty="0" smtClean="0"/>
              <a:t>Referral </a:t>
            </a:r>
            <a:r>
              <a:rPr lang="en-US" dirty="0"/>
              <a:t>to endocrine or urology specialist to diagnose and treat as needed the presence of testosterone deficiency;</a:t>
            </a:r>
          </a:p>
          <a:p>
            <a:r>
              <a:rPr lang="en-US" dirty="0" smtClean="0"/>
              <a:t>Establishment </a:t>
            </a:r>
            <a:r>
              <a:rPr lang="en-US" dirty="0"/>
              <a:t>of diet and exercise regime geared toward the reduction of body fat and increase in muscle mass and cardiovascular fitness.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Tree>
    <p:extLst>
      <p:ext uri="{BB962C8B-B14F-4D97-AF65-F5344CB8AC3E}">
        <p14:creationId xmlns:p14="http://schemas.microsoft.com/office/powerpoint/2010/main" val="654468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9463"/>
          </a:xfrm>
        </p:spPr>
        <p:txBody>
          <a:bodyPr/>
          <a:lstStyle/>
          <a:p>
            <a:pPr algn="ctr"/>
            <a:r>
              <a:rPr lang="en-US" b="1" dirty="0"/>
              <a:t>Medication Use </a:t>
            </a:r>
            <a:endParaRPr lang="en-US" dirty="0"/>
          </a:p>
        </p:txBody>
      </p:sp>
      <p:sp>
        <p:nvSpPr>
          <p:cNvPr id="3" name="Content Placeholder 2"/>
          <p:cNvSpPr>
            <a:spLocks noGrp="1"/>
          </p:cNvSpPr>
          <p:nvPr>
            <p:ph idx="1"/>
          </p:nvPr>
        </p:nvSpPr>
        <p:spPr>
          <a:xfrm>
            <a:off x="838200" y="1318505"/>
            <a:ext cx="10515600" cy="4351338"/>
          </a:xfrm>
        </p:spPr>
        <p:txBody>
          <a:bodyPr/>
          <a:lstStyle/>
          <a:p>
            <a:r>
              <a:rPr lang="en-US" dirty="0" smtClean="0"/>
              <a:t>An </a:t>
            </a:r>
            <a:r>
              <a:rPr lang="en-US" dirty="0"/>
              <a:t>oral form of Testosterone was approved by the US Food and Drug Administration in March 2019. </a:t>
            </a:r>
            <a:r>
              <a:rPr lang="en-US" dirty="0" smtClean="0"/>
              <a:t>(</a:t>
            </a:r>
            <a:r>
              <a:rPr lang="en-US" dirty="0" smtClean="0">
                <a:hlinkClick r:id="rId2"/>
              </a:rPr>
              <a:t>https://www.fda.gov/news-events/press-announcements/fda-approves-new-oral-testosterone-capsule-treatment-men-certain-forms-hypogonadism</a:t>
            </a:r>
            <a:r>
              <a:rPr lang="en-US" dirty="0" smtClean="0"/>
              <a:t>)</a:t>
            </a:r>
            <a:endParaRPr lang="en-US" dirty="0"/>
          </a:p>
          <a:p>
            <a:r>
              <a:rPr lang="en-US" dirty="0" smtClean="0"/>
              <a:t>After </a:t>
            </a:r>
            <a:r>
              <a:rPr lang="en-US" dirty="0"/>
              <a:t>starting therapy, follow-up with your physician periodically to have T levels and other lab tests checked to make sure the therapy is not causing any problems with your prostate or blood chemistry. Monitoring hematocrit is especially important for fire fighters.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Tree>
    <p:extLst>
      <p:ext uri="{BB962C8B-B14F-4D97-AF65-F5344CB8AC3E}">
        <p14:creationId xmlns:p14="http://schemas.microsoft.com/office/powerpoint/2010/main" val="1486678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9463"/>
          </a:xfrm>
        </p:spPr>
        <p:txBody>
          <a:bodyPr/>
          <a:lstStyle/>
          <a:p>
            <a:pPr algn="ctr"/>
            <a:r>
              <a:rPr lang="en-US" b="1" dirty="0"/>
              <a:t>Caution on Gels</a:t>
            </a:r>
            <a:endParaRPr lang="en-US" dirty="0"/>
          </a:p>
        </p:txBody>
      </p:sp>
      <p:sp>
        <p:nvSpPr>
          <p:cNvPr id="3" name="Content Placeholder 2"/>
          <p:cNvSpPr>
            <a:spLocks noGrp="1"/>
          </p:cNvSpPr>
          <p:nvPr>
            <p:ph idx="1"/>
          </p:nvPr>
        </p:nvSpPr>
        <p:spPr>
          <a:xfrm>
            <a:off x="838200" y="1318505"/>
            <a:ext cx="10515600" cy="4351338"/>
          </a:xfrm>
        </p:spPr>
        <p:txBody>
          <a:bodyPr/>
          <a:lstStyle/>
          <a:p>
            <a:r>
              <a:rPr lang="en-US" dirty="0" smtClean="0"/>
              <a:t>Users </a:t>
            </a:r>
            <a:r>
              <a:rPr lang="en-US" dirty="0"/>
              <a:t>of </a:t>
            </a:r>
            <a:r>
              <a:rPr lang="en-US" dirty="0" err="1" smtClean="0"/>
              <a:t>AndroGel</a:t>
            </a:r>
            <a:r>
              <a:rPr lang="en-US" dirty="0" smtClean="0"/>
              <a:t> are </a:t>
            </a:r>
            <a:r>
              <a:rPr lang="en-US" dirty="0"/>
              <a:t>advised to avoid “fire, flames, or smoking” until the gel has dried since they are alcohol-based.</a:t>
            </a:r>
          </a:p>
          <a:p>
            <a:r>
              <a:rPr lang="en-US" dirty="0" smtClean="0"/>
              <a:t>Avoid </a:t>
            </a:r>
            <a:r>
              <a:rPr lang="en-US" dirty="0"/>
              <a:t>showering for at least 5 hours after application (counter to some </a:t>
            </a:r>
            <a:r>
              <a:rPr lang="en-US" dirty="0" err="1" smtClean="0"/>
              <a:t>decon</a:t>
            </a:r>
            <a:r>
              <a:rPr lang="en-US" dirty="0" smtClean="0"/>
              <a:t> procedures </a:t>
            </a:r>
            <a:r>
              <a:rPr lang="en-US" dirty="0"/>
              <a:t>promoted for cancer prevention). </a:t>
            </a:r>
          </a:p>
          <a:p>
            <a:r>
              <a:rPr lang="en-US" dirty="0" smtClean="0"/>
              <a:t>If </a:t>
            </a:r>
            <a:r>
              <a:rPr lang="en-US" dirty="0"/>
              <a:t>taking this medication, firefighters should not apply product within 5 hours of a shift that require fire suppression activities.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Tree>
    <p:extLst>
      <p:ext uri="{BB962C8B-B14F-4D97-AF65-F5344CB8AC3E}">
        <p14:creationId xmlns:p14="http://schemas.microsoft.com/office/powerpoint/2010/main" val="3630232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9463"/>
          </a:xfrm>
        </p:spPr>
        <p:txBody>
          <a:bodyPr/>
          <a:lstStyle/>
          <a:p>
            <a:r>
              <a:rPr lang="en-US" b="1" dirty="0"/>
              <a:t>Treatment</a:t>
            </a:r>
            <a:endParaRPr lang="en-US" dirty="0"/>
          </a:p>
        </p:txBody>
      </p:sp>
      <p:sp>
        <p:nvSpPr>
          <p:cNvPr id="3" name="Content Placeholder 2"/>
          <p:cNvSpPr>
            <a:spLocks noGrp="1"/>
          </p:cNvSpPr>
          <p:nvPr>
            <p:ph idx="1"/>
          </p:nvPr>
        </p:nvSpPr>
        <p:spPr>
          <a:xfrm>
            <a:off x="838200" y="1318505"/>
            <a:ext cx="10515600" cy="4351338"/>
          </a:xfrm>
        </p:spPr>
        <p:txBody>
          <a:bodyPr/>
          <a:lstStyle/>
          <a:p>
            <a:pPr marL="0" indent="0">
              <a:buNone/>
            </a:pPr>
            <a:r>
              <a:rPr lang="en-US" dirty="0"/>
              <a:t>Fire Fighters diagnosed with Low-T must implement lifestyle changes before, or in addition to TRT:</a:t>
            </a:r>
          </a:p>
          <a:p>
            <a:r>
              <a:rPr lang="en-US" dirty="0" smtClean="0"/>
              <a:t>Dedicated </a:t>
            </a:r>
            <a:r>
              <a:rPr lang="en-US" dirty="0"/>
              <a:t>exercise regime</a:t>
            </a:r>
          </a:p>
          <a:p>
            <a:r>
              <a:rPr lang="en-US" dirty="0" smtClean="0"/>
              <a:t>Dedicated </a:t>
            </a:r>
            <a:r>
              <a:rPr lang="en-US" dirty="0"/>
              <a:t>diet and weight loss plan</a:t>
            </a:r>
          </a:p>
          <a:p>
            <a:r>
              <a:rPr lang="en-US" dirty="0" smtClean="0"/>
              <a:t>Establishment </a:t>
            </a:r>
            <a:r>
              <a:rPr lang="en-US" dirty="0"/>
              <a:t>of consistent sleep hygiene</a:t>
            </a:r>
          </a:p>
          <a:p>
            <a:r>
              <a:rPr lang="en-US" dirty="0" smtClean="0"/>
              <a:t>Relationship </a:t>
            </a:r>
            <a:r>
              <a:rPr lang="en-US" dirty="0"/>
              <a:t>with licensed behavioral health professional specializing in warrior culture issues and treatment</a:t>
            </a:r>
          </a:p>
          <a:p>
            <a:r>
              <a:rPr lang="en-US" dirty="0" smtClean="0"/>
              <a:t>Smoking/tobacco </a:t>
            </a:r>
            <a:r>
              <a:rPr lang="en-US" dirty="0"/>
              <a:t>cessation</a:t>
            </a:r>
          </a:p>
          <a:p>
            <a:r>
              <a:rPr lang="en-US" dirty="0" smtClean="0"/>
              <a:t>Decrease </a:t>
            </a:r>
            <a:r>
              <a:rPr lang="en-US" dirty="0"/>
              <a:t>alcohol consumption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Tree>
    <p:extLst>
      <p:ext uri="{BB962C8B-B14F-4D97-AF65-F5344CB8AC3E}">
        <p14:creationId xmlns:p14="http://schemas.microsoft.com/office/powerpoint/2010/main" val="23765771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0075"/>
          </a:xfrm>
        </p:spPr>
        <p:txBody>
          <a:bodyPr>
            <a:normAutofit fontScale="90000"/>
          </a:bodyPr>
          <a:lstStyle/>
          <a:p>
            <a:pPr algn="ctr"/>
            <a:r>
              <a:rPr lang="en-US" b="1" dirty="0"/>
              <a:t>Take </a:t>
            </a:r>
            <a:r>
              <a:rPr lang="en-US" sz="4900" b="1" dirty="0"/>
              <a:t>Home</a:t>
            </a:r>
            <a:r>
              <a:rPr lang="en-US" b="1" dirty="0"/>
              <a:t> Points </a:t>
            </a:r>
            <a:endParaRPr lang="en-US" dirty="0"/>
          </a:p>
        </p:txBody>
      </p:sp>
      <p:sp>
        <p:nvSpPr>
          <p:cNvPr id="3" name="Content Placeholder 2"/>
          <p:cNvSpPr>
            <a:spLocks noGrp="1"/>
          </p:cNvSpPr>
          <p:nvPr>
            <p:ph idx="1"/>
          </p:nvPr>
        </p:nvSpPr>
        <p:spPr>
          <a:xfrm>
            <a:off x="838200" y="1228811"/>
            <a:ext cx="10515600" cy="4351338"/>
          </a:xfrm>
        </p:spPr>
        <p:txBody>
          <a:bodyPr>
            <a:normAutofit fontScale="92500" lnSpcReduction="10000"/>
          </a:bodyPr>
          <a:lstStyle/>
          <a:p>
            <a:r>
              <a:rPr lang="en-US" dirty="0" smtClean="0"/>
              <a:t>If </a:t>
            </a:r>
            <a:r>
              <a:rPr lang="en-US" dirty="0"/>
              <a:t>you have potentially reversible causes of low testosterone levels, should first be treated with lifestyle modification and avoid the need for T supplementation. </a:t>
            </a:r>
          </a:p>
          <a:p>
            <a:r>
              <a:rPr lang="en-US" dirty="0" smtClean="0"/>
              <a:t>Avoid </a:t>
            </a:r>
            <a:r>
              <a:rPr lang="en-US" dirty="0"/>
              <a:t>clinics that market to men and focus only on non-specific symptoms. Avoid clinics that don’t follow the T measurement criteria discussed.  If found to have low T, get a second opinion from an endocrinologist. </a:t>
            </a:r>
          </a:p>
          <a:p>
            <a:r>
              <a:rPr lang="en-US" dirty="0" smtClean="0"/>
              <a:t>Specifically</a:t>
            </a:r>
            <a:r>
              <a:rPr lang="en-US" dirty="0"/>
              <a:t>, to prevent low testosterone in light of the inherent risk factors of low testosterone associated working as a firefighter, establish positive lifestyle practices such as a regular exercise regime (including cardiovascular exercise and strength training), a healthy diet, a plan for improving sleep, achieve optimal body weight, and implement a daily stress management plan and activity.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Tree>
    <p:extLst>
      <p:ext uri="{BB962C8B-B14F-4D97-AF65-F5344CB8AC3E}">
        <p14:creationId xmlns:p14="http://schemas.microsoft.com/office/powerpoint/2010/main" val="2760937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Scope of the Problem</a:t>
            </a:r>
            <a:r>
              <a:rPr lang="en-US" dirty="0" smtClean="0"/>
              <a:t/>
            </a:r>
            <a:br>
              <a:rPr lang="en-US" dirty="0" smtClean="0"/>
            </a:br>
            <a:r>
              <a:rPr lang="en-US" b="1" dirty="0" smtClean="0"/>
              <a:t>Testosterone Deficiency in Fire Fighters</a:t>
            </a:r>
            <a:br>
              <a:rPr lang="en-US" b="1" dirty="0" smtClean="0"/>
            </a:b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838200" y="1277531"/>
            <a:ext cx="10515600" cy="47580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Tree>
    <p:extLst>
      <p:ext uri="{BB962C8B-B14F-4D97-AF65-F5344CB8AC3E}">
        <p14:creationId xmlns:p14="http://schemas.microsoft.com/office/powerpoint/2010/main" val="11630315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9463"/>
          </a:xfrm>
        </p:spPr>
        <p:txBody>
          <a:bodyPr/>
          <a:lstStyle/>
          <a:p>
            <a:pPr algn="ctr"/>
            <a:r>
              <a:rPr lang="en-US" b="1" dirty="0"/>
              <a:t>Resources</a:t>
            </a:r>
            <a:endParaRPr lang="en-US" dirty="0"/>
          </a:p>
        </p:txBody>
      </p:sp>
      <p:sp>
        <p:nvSpPr>
          <p:cNvPr id="3" name="Content Placeholder 2"/>
          <p:cNvSpPr>
            <a:spLocks noGrp="1"/>
          </p:cNvSpPr>
          <p:nvPr>
            <p:ph idx="1"/>
          </p:nvPr>
        </p:nvSpPr>
        <p:spPr>
          <a:xfrm>
            <a:off x="838200" y="1318505"/>
            <a:ext cx="10515600" cy="4351338"/>
          </a:xfrm>
        </p:spPr>
        <p:txBody>
          <a:bodyPr/>
          <a:lstStyle/>
          <a:p>
            <a:endParaRPr lang="en-US" dirty="0"/>
          </a:p>
          <a:p>
            <a:r>
              <a:rPr lang="en-US" dirty="0" smtClean="0"/>
              <a:t>The </a:t>
            </a:r>
            <a:r>
              <a:rPr lang="en-US" dirty="0"/>
              <a:t>Endocrine Society has published guidelines of specific conditions in which T should not be prescribed. These include men planning to procreate, men with breast or metastatic prostate cancer or PSA test results above specific levels and other reasons.</a:t>
            </a:r>
          </a:p>
          <a:p>
            <a:r>
              <a:rPr lang="en-US" dirty="0" smtClean="0"/>
              <a:t>US </a:t>
            </a:r>
            <a:r>
              <a:rPr lang="en-US" dirty="0"/>
              <a:t>FDA: Androgen testing and replacement</a:t>
            </a:r>
          </a:p>
          <a:p>
            <a:r>
              <a:rPr lang="en-US" dirty="0"/>
              <a:t>I</a:t>
            </a:r>
            <a:r>
              <a:rPr lang="en-US" dirty="0" smtClean="0"/>
              <a:t>f </a:t>
            </a:r>
            <a:r>
              <a:rPr lang="en-US" dirty="0"/>
              <a:t>need further information: kuehlk@ohsu.edu, IAFF@ rdoctor@iaff.org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Tree>
    <p:extLst>
      <p:ext uri="{BB962C8B-B14F-4D97-AF65-F5344CB8AC3E}">
        <p14:creationId xmlns:p14="http://schemas.microsoft.com/office/powerpoint/2010/main" val="25759870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0075"/>
          </a:xfrm>
        </p:spPr>
        <p:txBody>
          <a:bodyPr>
            <a:noAutofit/>
          </a:bodyPr>
          <a:lstStyle/>
          <a:p>
            <a:pPr algn="ctr"/>
            <a:r>
              <a:rPr lang="en-US" b="1" dirty="0"/>
              <a:t>Lifestyle Factors Published References</a:t>
            </a:r>
            <a:endParaRPr lang="en-US" dirty="0"/>
          </a:p>
        </p:txBody>
      </p:sp>
      <p:sp>
        <p:nvSpPr>
          <p:cNvPr id="3" name="Content Placeholder 2"/>
          <p:cNvSpPr>
            <a:spLocks noGrp="1"/>
          </p:cNvSpPr>
          <p:nvPr>
            <p:ph idx="1"/>
          </p:nvPr>
        </p:nvSpPr>
        <p:spPr>
          <a:xfrm>
            <a:off x="838200" y="1130300"/>
            <a:ext cx="10515600" cy="5046663"/>
          </a:xfrm>
        </p:spPr>
        <p:txBody>
          <a:bodyPr>
            <a:noAutofit/>
          </a:bodyPr>
          <a:lstStyle/>
          <a:p>
            <a:r>
              <a:rPr lang="en-US" sz="2200" dirty="0" err="1" smtClean="0"/>
              <a:t>Kumagaiet</a:t>
            </a:r>
            <a:r>
              <a:rPr lang="en-US" sz="2200" dirty="0" smtClean="0"/>
              <a:t> </a:t>
            </a:r>
            <a:r>
              <a:rPr lang="en-US" sz="2200" dirty="0"/>
              <a:t>al (2015) 12-wk lifestyle modification program involving aerobic exercise and diet modification significantly increased testosterone levels.</a:t>
            </a:r>
          </a:p>
          <a:p>
            <a:r>
              <a:rPr lang="en-US" sz="2200" dirty="0" err="1" smtClean="0"/>
              <a:t>Heufelder</a:t>
            </a:r>
            <a:r>
              <a:rPr lang="en-US" sz="2200" dirty="0" smtClean="0"/>
              <a:t> </a:t>
            </a:r>
            <a:r>
              <a:rPr lang="en-US" sz="2200" dirty="0"/>
              <a:t>et al (2009) 52-wk program of diet and exercise significantly increased mean serum testosterone levels.</a:t>
            </a:r>
          </a:p>
          <a:p>
            <a:r>
              <a:rPr lang="en-US" sz="2200" dirty="0" smtClean="0"/>
              <a:t>Camacho </a:t>
            </a:r>
            <a:r>
              <a:rPr lang="en-US" sz="2200" dirty="0"/>
              <a:t>et al (2013) Individuals who lost 10% of weight between visits showed a significant increase in testosterone levels.</a:t>
            </a:r>
          </a:p>
          <a:p>
            <a:r>
              <a:rPr lang="en-US" sz="2200" dirty="0" smtClean="0"/>
              <a:t>Corona </a:t>
            </a:r>
            <a:r>
              <a:rPr lang="en-US" sz="2200" dirty="0"/>
              <a:t>et al (2013) Weight loss through low-calorie diets or bariatric surgery was associated with significant increases in total testosterone levels.</a:t>
            </a:r>
          </a:p>
          <a:p>
            <a:r>
              <a:rPr lang="en-US" sz="2200" dirty="0" smtClean="0"/>
              <a:t>Santamaria </a:t>
            </a:r>
            <a:r>
              <a:rPr lang="en-US" sz="2200" dirty="0"/>
              <a:t>et al (1998) Significant improvement in sleep among men with OSA who were treated had significant increases in testosterone level at 3 months. </a:t>
            </a:r>
          </a:p>
          <a:p>
            <a:r>
              <a:rPr lang="en-US" sz="2200" dirty="0" err="1" smtClean="0"/>
              <a:t>Leproult</a:t>
            </a:r>
            <a:r>
              <a:rPr lang="en-US" sz="2200" dirty="0" smtClean="0"/>
              <a:t> </a:t>
            </a:r>
            <a:r>
              <a:rPr lang="en-US" sz="2200" dirty="0"/>
              <a:t>and Van </a:t>
            </a:r>
            <a:r>
              <a:rPr lang="en-US" sz="2200" dirty="0" err="1"/>
              <a:t>Cauter</a:t>
            </a:r>
            <a:r>
              <a:rPr lang="en-US" sz="2200" dirty="0"/>
              <a:t>(2011) Restriction of sleep to 5 h/night decreased testosterone levels by 15%.</a:t>
            </a:r>
          </a:p>
          <a:p>
            <a:pPr marL="0" indent="0">
              <a:buNone/>
            </a:pPr>
            <a:r>
              <a:rPr lang="en-US" sz="1800" b="1" dirty="0"/>
              <a:t>Sexual Medicine Reviews 2018</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Tree>
    <p:extLst>
      <p:ext uri="{BB962C8B-B14F-4D97-AF65-F5344CB8AC3E}">
        <p14:creationId xmlns:p14="http://schemas.microsoft.com/office/powerpoint/2010/main" val="10338161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9463"/>
          </a:xfrm>
        </p:spPr>
        <p:txBody>
          <a:bodyPr/>
          <a:lstStyle/>
          <a:p>
            <a:pPr algn="ctr"/>
            <a:r>
              <a:rPr lang="en-US" b="1" dirty="0" smtClean="0"/>
              <a:t>Lifestyle Factors Published References</a:t>
            </a:r>
            <a:endParaRPr lang="en-US" dirty="0"/>
          </a:p>
        </p:txBody>
      </p:sp>
      <p:sp>
        <p:nvSpPr>
          <p:cNvPr id="3" name="Content Placeholder 2"/>
          <p:cNvSpPr>
            <a:spLocks noGrp="1"/>
          </p:cNvSpPr>
          <p:nvPr>
            <p:ph idx="1"/>
          </p:nvPr>
        </p:nvSpPr>
        <p:spPr>
          <a:xfrm>
            <a:off x="838200" y="1318505"/>
            <a:ext cx="10515600" cy="4351338"/>
          </a:xfrm>
        </p:spPr>
        <p:txBody>
          <a:bodyPr>
            <a:normAutofit fontScale="77500" lnSpcReduction="20000"/>
          </a:bodyPr>
          <a:lstStyle/>
          <a:p>
            <a:r>
              <a:rPr lang="en-US" dirty="0" smtClean="0"/>
              <a:t>Singer </a:t>
            </a:r>
            <a:r>
              <a:rPr lang="en-US" dirty="0"/>
              <a:t>and </a:t>
            </a:r>
            <a:r>
              <a:rPr lang="en-US" dirty="0" err="1"/>
              <a:t>Zumoff</a:t>
            </a:r>
            <a:r>
              <a:rPr lang="en-US" dirty="0"/>
              <a:t>(1992) Men with high stress levels had significantly lower serum testosterone levels compared  to control subjects (men with low or normal stress)</a:t>
            </a:r>
          </a:p>
          <a:p>
            <a:r>
              <a:rPr lang="en-US" dirty="0" err="1" smtClean="0"/>
              <a:t>Guay</a:t>
            </a:r>
            <a:r>
              <a:rPr lang="en-US" dirty="0" smtClean="0"/>
              <a:t> </a:t>
            </a:r>
            <a:r>
              <a:rPr lang="en-US" dirty="0"/>
              <a:t>et al (2010) Men with higher work stress had higher than expected incidence of hypogonadism</a:t>
            </a:r>
          </a:p>
          <a:p>
            <a:r>
              <a:rPr lang="en-US" dirty="0" smtClean="0"/>
              <a:t>Su </a:t>
            </a:r>
            <a:r>
              <a:rPr lang="en-US" dirty="0"/>
              <a:t>et al (1995) Varicocele surgery significantly increased mean testosterone levels</a:t>
            </a:r>
          </a:p>
          <a:p>
            <a:r>
              <a:rPr lang="en-US" dirty="0" err="1" smtClean="0"/>
              <a:t>Tanrikut</a:t>
            </a:r>
            <a:r>
              <a:rPr lang="en-US" dirty="0" smtClean="0"/>
              <a:t> </a:t>
            </a:r>
            <a:r>
              <a:rPr lang="en-US" dirty="0"/>
              <a:t>et al (2011) Varicocele repair significantly increased testosterone levels</a:t>
            </a:r>
          </a:p>
          <a:p>
            <a:r>
              <a:rPr lang="en-US" dirty="0" err="1" smtClean="0"/>
              <a:t>Sathya</a:t>
            </a:r>
            <a:r>
              <a:rPr lang="en-US" dirty="0" smtClean="0"/>
              <a:t> </a:t>
            </a:r>
            <a:r>
              <a:rPr lang="en-US" dirty="0" err="1"/>
              <a:t>Srini</a:t>
            </a:r>
            <a:r>
              <a:rPr lang="en-US" dirty="0"/>
              <a:t> and </a:t>
            </a:r>
            <a:r>
              <a:rPr lang="en-US" dirty="0" err="1"/>
              <a:t>Belur</a:t>
            </a:r>
            <a:r>
              <a:rPr lang="en-US" dirty="0"/>
              <a:t>, </a:t>
            </a:r>
            <a:r>
              <a:rPr lang="en-US" dirty="0" err="1"/>
              <a:t>Veerachari</a:t>
            </a:r>
            <a:r>
              <a:rPr lang="en-US" dirty="0"/>
              <a:t>(2011). Significantly increased total testosterone levels were found at 12-mo follow-up after </a:t>
            </a:r>
            <a:r>
              <a:rPr lang="en-US" dirty="0" err="1"/>
              <a:t>varicocelectomy</a:t>
            </a:r>
            <a:endParaRPr lang="en-US" dirty="0"/>
          </a:p>
          <a:p>
            <a:r>
              <a:rPr lang="en-US" dirty="0" smtClean="0"/>
              <a:t>Li </a:t>
            </a:r>
            <a:r>
              <a:rPr lang="en-US" dirty="0"/>
              <a:t>et al 2012 Mean serum total testosterone significantly increased after </a:t>
            </a:r>
            <a:r>
              <a:rPr lang="en-US" dirty="0" err="1"/>
              <a:t>varicocelectomy</a:t>
            </a:r>
            <a:endParaRPr lang="en-US" dirty="0"/>
          </a:p>
          <a:p>
            <a:r>
              <a:rPr lang="en-US" dirty="0" smtClean="0"/>
              <a:t>Hiroshi </a:t>
            </a:r>
            <a:r>
              <a:rPr lang="en-US" dirty="0" err="1"/>
              <a:t>Kumagaiet</a:t>
            </a:r>
            <a:r>
              <a:rPr lang="en-US" dirty="0"/>
              <a:t> al (2016) Increased physical activity has a greater effect than reduced energy intake on lifestyle modification-induced increases in testosterone</a:t>
            </a:r>
          </a:p>
          <a:p>
            <a:pPr marL="0" indent="0">
              <a:buNone/>
            </a:pPr>
            <a:r>
              <a:rPr lang="en-US" b="1" dirty="0"/>
              <a:t>Sexual Medicine Reviews 2018</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Tree>
    <p:extLst>
      <p:ext uri="{BB962C8B-B14F-4D97-AF65-F5344CB8AC3E}">
        <p14:creationId xmlns:p14="http://schemas.microsoft.com/office/powerpoint/2010/main" val="535166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Tree>
    <p:extLst>
      <p:ext uri="{BB962C8B-B14F-4D97-AF65-F5344CB8AC3E}">
        <p14:creationId xmlns:p14="http://schemas.microsoft.com/office/powerpoint/2010/main" val="2148696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2079"/>
          </a:xfrm>
        </p:spPr>
        <p:txBody>
          <a:bodyPr/>
          <a:lstStyle/>
          <a:p>
            <a:pPr algn="ctr"/>
            <a:r>
              <a:rPr lang="en-US" b="1" dirty="0"/>
              <a:t>What is Testosterone Deficiency?</a:t>
            </a:r>
          </a:p>
        </p:txBody>
      </p:sp>
      <p:sp>
        <p:nvSpPr>
          <p:cNvPr id="3" name="Content Placeholder 2"/>
          <p:cNvSpPr>
            <a:spLocks noGrp="1"/>
          </p:cNvSpPr>
          <p:nvPr>
            <p:ph idx="1"/>
          </p:nvPr>
        </p:nvSpPr>
        <p:spPr>
          <a:xfrm>
            <a:off x="838200" y="1492423"/>
            <a:ext cx="10515600" cy="4351338"/>
          </a:xfrm>
        </p:spPr>
        <p:txBody>
          <a:bodyPr>
            <a:normAutofit fontScale="85000" lnSpcReduction="20000"/>
          </a:bodyPr>
          <a:lstStyle/>
          <a:p>
            <a:pPr marL="0" indent="0">
              <a:buNone/>
            </a:pPr>
            <a:r>
              <a:rPr lang="en-US" b="1" dirty="0" smtClean="0"/>
              <a:t>Symptoms:</a:t>
            </a:r>
          </a:p>
          <a:p>
            <a:r>
              <a:rPr lang="en-US" b="1" dirty="0" smtClean="0"/>
              <a:t>Reduced libido</a:t>
            </a:r>
          </a:p>
          <a:p>
            <a:r>
              <a:rPr lang="en-US" b="1" dirty="0" smtClean="0"/>
              <a:t>Difficulty obtaining or maintaining an erection</a:t>
            </a:r>
          </a:p>
          <a:p>
            <a:r>
              <a:rPr lang="en-US" b="1" dirty="0" smtClean="0"/>
              <a:t>Difficulty </a:t>
            </a:r>
            <a:r>
              <a:rPr lang="en-US" b="1" dirty="0"/>
              <a:t>concentrating or making </a:t>
            </a:r>
            <a:r>
              <a:rPr lang="en-US" b="1" dirty="0" smtClean="0"/>
              <a:t>decisions</a:t>
            </a:r>
          </a:p>
          <a:p>
            <a:r>
              <a:rPr lang="en-US" b="1" dirty="0" smtClean="0"/>
              <a:t>Poor </a:t>
            </a:r>
            <a:r>
              <a:rPr lang="en-US" b="1" dirty="0"/>
              <a:t>results from exercise </a:t>
            </a:r>
            <a:r>
              <a:rPr lang="en-US" b="1" dirty="0" smtClean="0"/>
              <a:t>programs</a:t>
            </a:r>
          </a:p>
          <a:p>
            <a:r>
              <a:rPr lang="en-US" b="1" dirty="0" smtClean="0"/>
              <a:t>Increase </a:t>
            </a:r>
            <a:r>
              <a:rPr lang="en-US" b="1" dirty="0"/>
              <a:t>in body </a:t>
            </a:r>
            <a:r>
              <a:rPr lang="en-US" b="1" dirty="0" smtClean="0"/>
              <a:t>fat</a:t>
            </a:r>
          </a:p>
          <a:p>
            <a:r>
              <a:rPr lang="en-US" b="1" dirty="0" smtClean="0"/>
              <a:t>Loss </a:t>
            </a:r>
            <a:r>
              <a:rPr lang="en-US" b="1" dirty="0"/>
              <a:t>of lean body (muscle) </a:t>
            </a:r>
            <a:r>
              <a:rPr lang="en-US" b="1" dirty="0" smtClean="0"/>
              <a:t>mass</a:t>
            </a:r>
          </a:p>
          <a:p>
            <a:r>
              <a:rPr lang="en-US" b="1" dirty="0" smtClean="0"/>
              <a:t>Loss </a:t>
            </a:r>
            <a:r>
              <a:rPr lang="en-US" b="1" dirty="0"/>
              <a:t>of bone </a:t>
            </a:r>
            <a:r>
              <a:rPr lang="en-US" b="1" dirty="0" smtClean="0"/>
              <a:t>density</a:t>
            </a:r>
          </a:p>
          <a:p>
            <a:r>
              <a:rPr lang="en-US" b="1" dirty="0" smtClean="0"/>
              <a:t>Depression</a:t>
            </a:r>
          </a:p>
          <a:p>
            <a:r>
              <a:rPr lang="en-US" b="1" dirty="0" smtClean="0"/>
              <a:t>Poor </a:t>
            </a:r>
            <a:r>
              <a:rPr lang="en-US" b="1" dirty="0"/>
              <a:t>work </a:t>
            </a:r>
            <a:r>
              <a:rPr lang="en-US" b="1" dirty="0" smtClean="0"/>
              <a:t>performance</a:t>
            </a:r>
          </a:p>
          <a:p>
            <a:r>
              <a:rPr lang="en-US" b="1" dirty="0" smtClean="0"/>
              <a:t>Unfavorable </a:t>
            </a:r>
            <a:r>
              <a:rPr lang="en-US" b="1" dirty="0"/>
              <a:t>changes in cholesterol </a:t>
            </a:r>
            <a:r>
              <a:rPr lang="en-US" b="1" dirty="0" smtClean="0"/>
              <a:t>profile</a:t>
            </a:r>
            <a:endParaRPr lang="en-US" b="1"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Tree>
    <p:extLst>
      <p:ext uri="{BB962C8B-B14F-4D97-AF65-F5344CB8AC3E}">
        <p14:creationId xmlns:p14="http://schemas.microsoft.com/office/powerpoint/2010/main" val="1803885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0104"/>
          </a:xfrm>
        </p:spPr>
        <p:txBody>
          <a:bodyPr/>
          <a:lstStyle/>
          <a:p>
            <a:pPr algn="ctr"/>
            <a:r>
              <a:rPr lang="en-US" b="1" dirty="0"/>
              <a:t>What is Testosterone Deficiency?</a:t>
            </a:r>
            <a:endParaRPr lang="en-US" dirty="0"/>
          </a:p>
        </p:txBody>
      </p:sp>
      <p:sp>
        <p:nvSpPr>
          <p:cNvPr id="3" name="Content Placeholder 2"/>
          <p:cNvSpPr>
            <a:spLocks noGrp="1"/>
          </p:cNvSpPr>
          <p:nvPr>
            <p:ph idx="1"/>
          </p:nvPr>
        </p:nvSpPr>
        <p:spPr>
          <a:xfrm>
            <a:off x="838200" y="1278826"/>
            <a:ext cx="10515600" cy="4351338"/>
          </a:xfrm>
        </p:spPr>
        <p:txBody>
          <a:bodyPr/>
          <a:lstStyle/>
          <a:p>
            <a:r>
              <a:rPr lang="en-US" b="1" dirty="0" smtClean="0"/>
              <a:t>Health Effects of Low-Testosterone</a:t>
            </a:r>
            <a:endParaRPr lang="en-US" dirty="0" smtClean="0"/>
          </a:p>
          <a:p>
            <a:r>
              <a:rPr lang="en-US" dirty="0" smtClean="0"/>
              <a:t>Beyond </a:t>
            </a:r>
            <a:r>
              <a:rPr lang="en-US" dirty="0"/>
              <a:t>the symptoms that many men experience, testosterone deficiency syndrome can also contribute to the onset or worsening of various diseases: Increased risk of cardiovascular disease; Increased risk of death from a cardiovascular event; Increased risk of metabolic syndrome: high blood pressure, elevated insulin levels, excess belly fat and abnormal cholesterol levels; Strong association with diabetes; Strong association with atherosclerotic disease of the aorta; Higher incidence of prostate cancer; Association with more aggressive variants of cancer.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Tree>
    <p:extLst>
      <p:ext uri="{BB962C8B-B14F-4D97-AF65-F5344CB8AC3E}">
        <p14:creationId xmlns:p14="http://schemas.microsoft.com/office/powerpoint/2010/main" val="672280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9332"/>
            <a:ext cx="10515600" cy="115642"/>
          </a:xfrm>
        </p:spPr>
        <p:txBody>
          <a:bodyPr>
            <a:normAutofit fontScale="90000"/>
          </a:bodyPr>
          <a:lstStyle/>
          <a:p>
            <a:pPr algn="ctr"/>
            <a:r>
              <a:rPr lang="en-US" b="0" i="0" u="none" strike="noStrike" baseline="0" dirty="0" smtClean="0">
                <a:solidFill>
                  <a:srgbClr val="002060"/>
                </a:solidFill>
                <a:latin typeface="Arial" panose="020B0604020202020204" pitchFamily="34" charset="0"/>
              </a:rPr>
              <a:t>What Are Normal Testosterone Ranges?</a:t>
            </a:r>
            <a:br>
              <a:rPr lang="en-US" b="0" i="0" u="none" strike="noStrike" baseline="0" dirty="0" smtClean="0">
                <a:solidFill>
                  <a:srgbClr val="002060"/>
                </a:solidFill>
                <a:latin typeface="Arial" panose="020B0604020202020204" pitchFamily="34" charset="0"/>
              </a:rPr>
            </a:br>
            <a:endParaRPr lang="en-US" dirty="0">
              <a:solidFill>
                <a:srgbClr val="002060"/>
              </a:solidFill>
            </a:endParaRPr>
          </a:p>
        </p:txBody>
      </p:sp>
      <p:sp>
        <p:nvSpPr>
          <p:cNvPr id="3" name="Content Placeholder 2"/>
          <p:cNvSpPr>
            <a:spLocks noGrp="1"/>
          </p:cNvSpPr>
          <p:nvPr>
            <p:ph idx="1"/>
          </p:nvPr>
        </p:nvSpPr>
        <p:spPr>
          <a:xfrm>
            <a:off x="838200" y="1198698"/>
            <a:ext cx="10515600" cy="4351338"/>
          </a:xfrm>
        </p:spPr>
        <p:txBody>
          <a:bodyPr>
            <a:normAutofit fontScale="92500" lnSpcReduction="20000"/>
          </a:bodyPr>
          <a:lstStyle/>
          <a:p>
            <a:r>
              <a:rPr lang="en-US" dirty="0" smtClean="0"/>
              <a:t>In </a:t>
            </a:r>
            <a:r>
              <a:rPr lang="en-US" dirty="0"/>
              <a:t>general, the normal range in males is about 270-1070 ng/</a:t>
            </a:r>
            <a:r>
              <a:rPr lang="en-US" dirty="0" err="1"/>
              <a:t>dLwith</a:t>
            </a:r>
            <a:r>
              <a:rPr lang="en-US" dirty="0"/>
              <a:t> an average level of 679 ng/</a:t>
            </a:r>
            <a:r>
              <a:rPr lang="en-US" dirty="0" err="1"/>
              <a:t>dL</a:t>
            </a:r>
            <a:r>
              <a:rPr lang="en-US" dirty="0"/>
              <a:t>. </a:t>
            </a:r>
          </a:p>
          <a:p>
            <a:r>
              <a:rPr lang="en-US" dirty="0" smtClean="0"/>
              <a:t>A </a:t>
            </a:r>
            <a:r>
              <a:rPr lang="en-US" dirty="0"/>
              <a:t>normal male’s testosterone level peaks at about age 20, and then it slowly declines about 1% per year thereafter. </a:t>
            </a:r>
          </a:p>
          <a:p>
            <a:r>
              <a:rPr lang="en-US" dirty="0" smtClean="0"/>
              <a:t>Some </a:t>
            </a:r>
            <a:r>
              <a:rPr lang="en-US" dirty="0"/>
              <a:t>researchers suggest that the healthiest men have testosterone levels between 400-600 ng/</a:t>
            </a:r>
            <a:r>
              <a:rPr lang="en-US" dirty="0" err="1"/>
              <a:t>dL</a:t>
            </a:r>
            <a:r>
              <a:rPr lang="en-US" dirty="0"/>
              <a:t>.</a:t>
            </a:r>
          </a:p>
          <a:p>
            <a:r>
              <a:rPr lang="en-US" dirty="0" smtClean="0"/>
              <a:t>The </a:t>
            </a:r>
            <a:r>
              <a:rPr lang="en-US" dirty="0"/>
              <a:t>American Urological Association suggests that clinicians should use a total testosterone level below 300 ng/</a:t>
            </a:r>
            <a:r>
              <a:rPr lang="en-US" dirty="0" err="1"/>
              <a:t>dLas</a:t>
            </a:r>
            <a:r>
              <a:rPr lang="en-US" dirty="0"/>
              <a:t> a reasonable cut-off in support of the diagnosis of low testosterone. </a:t>
            </a:r>
          </a:p>
          <a:p>
            <a:r>
              <a:rPr lang="en-US" dirty="0" smtClean="0"/>
              <a:t>The </a:t>
            </a:r>
            <a:r>
              <a:rPr lang="en-US" dirty="0"/>
              <a:t>Endocrine Society has published that the harmonized normal range for testosterone in a non-obese population of European and American Men, 19-39 years, is 264-916 ng/</a:t>
            </a:r>
            <a:r>
              <a:rPr lang="en-US" dirty="0" err="1"/>
              <a:t>dL</a:t>
            </a:r>
            <a:r>
              <a:rPr lang="en-US" dirty="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Tree>
    <p:extLst>
      <p:ext uri="{BB962C8B-B14F-4D97-AF65-F5344CB8AC3E}">
        <p14:creationId xmlns:p14="http://schemas.microsoft.com/office/powerpoint/2010/main" val="2246459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11568"/>
          </a:xfrm>
        </p:spPr>
        <p:txBody>
          <a:bodyPr>
            <a:normAutofit fontScale="90000"/>
          </a:bodyPr>
          <a:lstStyle/>
          <a:p>
            <a:pPr algn="ctr"/>
            <a:r>
              <a:rPr lang="en-US" sz="4900" b="1" dirty="0"/>
              <a:t>Significant</a:t>
            </a:r>
            <a:r>
              <a:rPr lang="en-US" b="1" dirty="0"/>
              <a:t> Increase in TRT in Fire Fighters</a:t>
            </a:r>
            <a:endParaRPr lang="en-US" dirty="0"/>
          </a:p>
        </p:txBody>
      </p:sp>
      <p:sp>
        <p:nvSpPr>
          <p:cNvPr id="3" name="Content Placeholder 2"/>
          <p:cNvSpPr>
            <a:spLocks noGrp="1"/>
          </p:cNvSpPr>
          <p:nvPr>
            <p:ph idx="1"/>
          </p:nvPr>
        </p:nvSpPr>
        <p:spPr>
          <a:xfrm>
            <a:off x="838200" y="1184557"/>
            <a:ext cx="10515600" cy="4659203"/>
          </a:xfrm>
        </p:spPr>
        <p:txBody>
          <a:bodyPr>
            <a:normAutofit fontScale="85000" lnSpcReduction="10000"/>
          </a:bodyPr>
          <a:lstStyle/>
          <a:p>
            <a:r>
              <a:rPr lang="en-US" dirty="0" smtClean="0"/>
              <a:t>Over </a:t>
            </a:r>
            <a:r>
              <a:rPr lang="en-US" dirty="0"/>
              <a:t>the last decade prescribed testosterone use, or TRT, has increased markedly amongst Fire Fighters, with some major metropolitan fire departments reporting 25% of employees on TRT.</a:t>
            </a:r>
          </a:p>
          <a:p>
            <a:r>
              <a:rPr lang="en-US" dirty="0" smtClean="0"/>
              <a:t>In </a:t>
            </a:r>
            <a:r>
              <a:rPr lang="en-US" b="1" dirty="0" smtClean="0"/>
              <a:t>population-based </a:t>
            </a:r>
            <a:r>
              <a:rPr lang="en-US" b="1" dirty="0"/>
              <a:t>studies</a:t>
            </a:r>
            <a:r>
              <a:rPr lang="en-US" dirty="0"/>
              <a:t>, the prevalence of testosterone deficiency in men aged 47-60 years ranges from</a:t>
            </a:r>
            <a:r>
              <a:rPr lang="en-US" b="1" dirty="0"/>
              <a:t>2.1% to 12.8%</a:t>
            </a:r>
            <a:r>
              <a:rPr lang="en-US" dirty="0"/>
              <a:t>.The operational definition of testosterone deficiency used across studies varies considerably.</a:t>
            </a:r>
          </a:p>
          <a:p>
            <a:r>
              <a:rPr lang="en-US" dirty="0" smtClean="0"/>
              <a:t>The </a:t>
            </a:r>
            <a:r>
              <a:rPr lang="en-US" dirty="0"/>
              <a:t>prevalence of testosterone deficiency </a:t>
            </a:r>
            <a:r>
              <a:rPr lang="en-US" dirty="0" smtClean="0"/>
              <a:t>in </a:t>
            </a:r>
            <a:r>
              <a:rPr lang="en-US" b="1" dirty="0" smtClean="0"/>
              <a:t>obese </a:t>
            </a:r>
            <a:r>
              <a:rPr lang="en-US" dirty="0" smtClean="0"/>
              <a:t>patients </a:t>
            </a:r>
            <a:r>
              <a:rPr lang="en-US" dirty="0"/>
              <a:t>was found to be</a:t>
            </a:r>
            <a:r>
              <a:rPr lang="en-US" b="1" dirty="0"/>
              <a:t>57.7%</a:t>
            </a:r>
            <a:r>
              <a:rPr lang="en-US" dirty="0"/>
              <a:t>and</a:t>
            </a:r>
            <a:r>
              <a:rPr lang="en-US" b="1" dirty="0"/>
              <a:t>35.6%</a:t>
            </a:r>
            <a:r>
              <a:rPr lang="en-US" dirty="0"/>
              <a:t>, using the cut-offs TT &lt;317 ng/</a:t>
            </a:r>
            <a:r>
              <a:rPr lang="en-US" dirty="0" err="1"/>
              <a:t>dL</a:t>
            </a:r>
            <a:r>
              <a:rPr lang="en-US" dirty="0"/>
              <a:t> and FT &lt;78 </a:t>
            </a:r>
            <a:r>
              <a:rPr lang="en-US" dirty="0" err="1"/>
              <a:t>pg</a:t>
            </a:r>
            <a:r>
              <a:rPr lang="en-US" dirty="0"/>
              <a:t>/ml, respectively</a:t>
            </a:r>
            <a:r>
              <a:rPr lang="en-US" dirty="0" smtClean="0"/>
              <a:t>. Another </a:t>
            </a:r>
            <a:r>
              <a:rPr lang="en-US" dirty="0"/>
              <a:t>study using the cut-offs TT &lt; 300 ng/dl or FT &lt; 65 </a:t>
            </a:r>
            <a:r>
              <a:rPr lang="en-US" dirty="0" err="1"/>
              <a:t>pg</a:t>
            </a:r>
            <a:r>
              <a:rPr lang="en-US" dirty="0"/>
              <a:t>/ml found the prevalence in obese patients to be</a:t>
            </a:r>
            <a:r>
              <a:rPr lang="en-US" b="1" dirty="0"/>
              <a:t>78.8</a:t>
            </a:r>
            <a:r>
              <a:rPr lang="en-US" b="1" dirty="0" smtClean="0"/>
              <a:t>% </a:t>
            </a:r>
            <a:r>
              <a:rPr lang="en-US" dirty="0" smtClean="0"/>
              <a:t>and </a:t>
            </a:r>
            <a:r>
              <a:rPr lang="en-US" b="1" dirty="0" smtClean="0"/>
              <a:t>51.5</a:t>
            </a:r>
            <a:r>
              <a:rPr lang="en-US" b="1" dirty="0"/>
              <a:t>%</a:t>
            </a:r>
            <a:r>
              <a:rPr lang="en-US" dirty="0"/>
              <a:t>, respectively.</a:t>
            </a:r>
          </a:p>
          <a:p>
            <a:r>
              <a:rPr lang="en-US" dirty="0" smtClean="0"/>
              <a:t>The </a:t>
            </a:r>
            <a:r>
              <a:rPr lang="en-US" dirty="0"/>
              <a:t>prevalence of testosterone deficiency in patients with </a:t>
            </a:r>
            <a:r>
              <a:rPr lang="en-US" dirty="0" smtClean="0"/>
              <a:t>the </a:t>
            </a:r>
            <a:r>
              <a:rPr lang="en-US" b="1" dirty="0" smtClean="0"/>
              <a:t>metabolic syndrome </a:t>
            </a:r>
            <a:r>
              <a:rPr lang="en-US" dirty="0" smtClean="0"/>
              <a:t>ranges </a:t>
            </a:r>
            <a:r>
              <a:rPr lang="en-US" dirty="0"/>
              <a:t>from 30 to 35</a:t>
            </a:r>
            <a:r>
              <a:rPr lang="en-US" dirty="0" smtClean="0"/>
              <a:t>%.</a:t>
            </a:r>
          </a:p>
          <a:p>
            <a:pPr marL="0" indent="0">
              <a:buNone/>
            </a:pPr>
            <a:r>
              <a:rPr lang="en-US" sz="1400" i="1" dirty="0"/>
              <a:t>Systematic Literature Review of the Epidemiology of Non-Genetic Forms of Hypogonadism in Adult Males. Victoria </a:t>
            </a:r>
            <a:r>
              <a:rPr lang="en-US" sz="1400" i="1" dirty="0" err="1"/>
              <a:t>Zarotsky</a:t>
            </a:r>
            <a:r>
              <a:rPr lang="en-US" sz="1400" i="1" dirty="0"/>
              <a:t>, Ming-Yi Huang, Wendy Carman, Abraham Morgentaler, </a:t>
            </a:r>
            <a:r>
              <a:rPr lang="en-US" sz="1400" i="1" dirty="0" err="1"/>
              <a:t>Puneet</a:t>
            </a:r>
            <a:r>
              <a:rPr lang="en-US" sz="1400" i="1" dirty="0"/>
              <a:t> </a:t>
            </a:r>
            <a:r>
              <a:rPr lang="en-US" sz="1400" i="1" dirty="0" err="1"/>
              <a:t>Singhal</a:t>
            </a:r>
            <a:r>
              <a:rPr lang="en-US" sz="1400" i="1" dirty="0"/>
              <a:t>, Donna Coffin, and T. H. Jones, Journal of Hormones 2014</a:t>
            </a:r>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Tree>
    <p:extLst>
      <p:ext uri="{BB962C8B-B14F-4D97-AF65-F5344CB8AC3E}">
        <p14:creationId xmlns:p14="http://schemas.microsoft.com/office/powerpoint/2010/main" val="3064079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6982"/>
          </a:xfrm>
        </p:spPr>
        <p:txBody>
          <a:bodyPr>
            <a:normAutofit fontScale="90000"/>
          </a:bodyPr>
          <a:lstStyle/>
          <a:p>
            <a:pPr algn="ctr"/>
            <a:r>
              <a:rPr lang="en-US" b="1" dirty="0" smtClean="0"/>
              <a:t>Fire </a:t>
            </a:r>
            <a:r>
              <a:rPr lang="en-US" sz="4900" b="1" dirty="0" smtClean="0"/>
              <a:t>Fighter</a:t>
            </a:r>
            <a:r>
              <a:rPr lang="en-US" b="1" dirty="0" smtClean="0"/>
              <a:t> </a:t>
            </a:r>
            <a:r>
              <a:rPr lang="en-US" sz="4900" b="1" dirty="0" smtClean="0"/>
              <a:t>Career</a:t>
            </a:r>
            <a:r>
              <a:rPr lang="en-US" b="1" dirty="0" smtClean="0"/>
              <a:t> Progression</a:t>
            </a:r>
            <a:endParaRPr lang="en-US" dirty="0"/>
          </a:p>
        </p:txBody>
      </p:sp>
      <p:pic>
        <p:nvPicPr>
          <p:cNvPr id="5" name="Content Placeholder 4"/>
          <p:cNvPicPr>
            <a:picLocks noGrp="1" noChangeAspect="1"/>
          </p:cNvPicPr>
          <p:nvPr>
            <p:ph idx="1"/>
          </p:nvPr>
        </p:nvPicPr>
        <p:blipFill>
          <a:blip r:embed="rId2"/>
          <a:stretch>
            <a:fillRect/>
          </a:stretch>
        </p:blipFill>
        <p:spPr>
          <a:xfrm>
            <a:off x="2460396" y="1123051"/>
            <a:ext cx="7437749" cy="435133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Tree>
    <p:extLst>
      <p:ext uri="{BB962C8B-B14F-4D97-AF65-F5344CB8AC3E}">
        <p14:creationId xmlns:p14="http://schemas.microsoft.com/office/powerpoint/2010/main" val="4082709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Is </a:t>
            </a:r>
            <a:r>
              <a:rPr lang="en-US" b="1" dirty="0" smtClean="0"/>
              <a:t>Obesity Why So </a:t>
            </a:r>
            <a:r>
              <a:rPr lang="en-US" b="1" dirty="0"/>
              <a:t>M</a:t>
            </a:r>
            <a:r>
              <a:rPr lang="en-US" b="1" dirty="0" smtClean="0"/>
              <a:t>any </a:t>
            </a:r>
            <a:r>
              <a:rPr lang="en-US" b="1" dirty="0"/>
              <a:t>Fire Fighters </a:t>
            </a:r>
            <a:r>
              <a:rPr lang="en-US" b="1" dirty="0" smtClean="0"/>
              <a:t>Have </a:t>
            </a:r>
            <a:r>
              <a:rPr lang="en-US" b="1" dirty="0"/>
              <a:t>Low-T?</a:t>
            </a:r>
            <a:endParaRPr lang="en-US" dirty="0"/>
          </a:p>
        </p:txBody>
      </p:sp>
      <p:sp>
        <p:nvSpPr>
          <p:cNvPr id="3" name="Content Placeholder 2"/>
          <p:cNvSpPr>
            <a:spLocks noGrp="1"/>
          </p:cNvSpPr>
          <p:nvPr>
            <p:ph idx="1"/>
          </p:nvPr>
        </p:nvSpPr>
        <p:spPr>
          <a:xfrm>
            <a:off x="838200" y="1919893"/>
            <a:ext cx="10515600" cy="4018136"/>
          </a:xfrm>
        </p:spPr>
        <p:txBody>
          <a:bodyPr>
            <a:normAutofit lnSpcReduction="10000"/>
          </a:bodyPr>
          <a:lstStyle/>
          <a:p>
            <a:pPr marL="0" indent="0">
              <a:buNone/>
            </a:pPr>
            <a:r>
              <a:rPr lang="en-US" dirty="0"/>
              <a:t>While obesity and metabolic syndrome are significant problems in the fire service, and it is clear that obesity is a primary cause of Low-T, there are numerous other primary and secondary causes of Low-T effecting Fire Fighters:</a:t>
            </a:r>
          </a:p>
          <a:p>
            <a:r>
              <a:rPr lang="en-US" dirty="0" smtClean="0"/>
              <a:t>Sleep </a:t>
            </a:r>
            <a:r>
              <a:rPr lang="en-US" dirty="0"/>
              <a:t>disturbance</a:t>
            </a:r>
          </a:p>
          <a:p>
            <a:r>
              <a:rPr lang="en-US" dirty="0" smtClean="0"/>
              <a:t>Normal </a:t>
            </a:r>
            <a:r>
              <a:rPr lang="en-US" dirty="0"/>
              <a:t>Aging</a:t>
            </a:r>
          </a:p>
          <a:p>
            <a:r>
              <a:rPr lang="en-US" dirty="0" smtClean="0"/>
              <a:t>Opioid </a:t>
            </a:r>
            <a:r>
              <a:rPr lang="en-US" dirty="0"/>
              <a:t>Use</a:t>
            </a:r>
          </a:p>
          <a:p>
            <a:r>
              <a:rPr lang="en-US" dirty="0" smtClean="0"/>
              <a:t>Alcohol </a:t>
            </a:r>
            <a:r>
              <a:rPr lang="en-US" dirty="0"/>
              <a:t>Use</a:t>
            </a:r>
          </a:p>
          <a:p>
            <a:r>
              <a:rPr lang="en-US" dirty="0" smtClean="0"/>
              <a:t>Lack </a:t>
            </a:r>
            <a:r>
              <a:rPr lang="en-US" dirty="0"/>
              <a:t>of </a:t>
            </a:r>
            <a:r>
              <a:rPr lang="en-US" dirty="0" smtClean="0"/>
              <a:t>Exercise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3761"/>
            <a:ext cx="12192000" cy="1014239"/>
          </a:xfrm>
          <a:prstGeom prst="rect">
            <a:avLst/>
          </a:prstGeom>
        </p:spPr>
      </p:pic>
    </p:spTree>
    <p:extLst>
      <p:ext uri="{BB962C8B-B14F-4D97-AF65-F5344CB8AC3E}">
        <p14:creationId xmlns:p14="http://schemas.microsoft.com/office/powerpoint/2010/main" val="2710430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2022</Words>
  <Application>Microsoft Office PowerPoint</Application>
  <PresentationFormat>Widescreen</PresentationFormat>
  <Paragraphs>169</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PowerPoint Presentation</vt:lpstr>
      <vt:lpstr>Outline</vt:lpstr>
      <vt:lpstr>Scope of the Problem Testosterone Deficiency in Fire Fighters </vt:lpstr>
      <vt:lpstr>What is Testosterone Deficiency?</vt:lpstr>
      <vt:lpstr>What is Testosterone Deficiency?</vt:lpstr>
      <vt:lpstr>What Are Normal Testosterone Ranges? </vt:lpstr>
      <vt:lpstr>Significant Increase in TRT in Fire Fighters</vt:lpstr>
      <vt:lpstr>Fire Fighter Career Progression</vt:lpstr>
      <vt:lpstr>Is Obesity Why So Many Fire Fighters Have Low-T?</vt:lpstr>
      <vt:lpstr>Causal vs Correlation</vt:lpstr>
      <vt:lpstr>Causes of Testosterone Deficiency</vt:lpstr>
      <vt:lpstr>Causes of Testosterone Deficiency</vt:lpstr>
      <vt:lpstr>Causes of Testosterone Deficiency</vt:lpstr>
      <vt:lpstr>Causes of Testosterone Deficiency</vt:lpstr>
      <vt:lpstr>Causes of Testosterone Deficiency</vt:lpstr>
      <vt:lpstr>Signs and Symptoms</vt:lpstr>
      <vt:lpstr>Case Scenario</vt:lpstr>
      <vt:lpstr>Alternative Diagnoses</vt:lpstr>
      <vt:lpstr>Evaluation and Diagnosis</vt:lpstr>
      <vt:lpstr>Additional Diagnostic Considerations</vt:lpstr>
      <vt:lpstr>Additional Diagnostic Considerations</vt:lpstr>
      <vt:lpstr>PowerPoint Presentation</vt:lpstr>
      <vt:lpstr>Lifestyle Factors</vt:lpstr>
      <vt:lpstr>Lifestyle Factors</vt:lpstr>
      <vt:lpstr>Mitigation Strategies</vt:lpstr>
      <vt:lpstr>Medication Use </vt:lpstr>
      <vt:lpstr>Caution on Gels</vt:lpstr>
      <vt:lpstr>Treatment</vt:lpstr>
      <vt:lpstr>Take Home Points </vt:lpstr>
      <vt:lpstr>Resources</vt:lpstr>
      <vt:lpstr>Lifestyle Factors Published References</vt:lpstr>
      <vt:lpstr>Lifestyle Factors Published References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dc:creator>
  <cp:lastModifiedBy>Allen</cp:lastModifiedBy>
  <cp:revision>20</cp:revision>
  <dcterms:created xsi:type="dcterms:W3CDTF">2019-08-25T21:16:24Z</dcterms:created>
  <dcterms:modified xsi:type="dcterms:W3CDTF">2019-09-25T15:37:09Z</dcterms:modified>
</cp:coreProperties>
</file>